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embeddedFontLst>
    <p:embeddedFont>
      <p:font typeface="210 디딤고딕 Bold" panose="020B0600000101010101" charset="-127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Inter Bold" panose="020B0600000101010101" charset="0"/>
      <p:regular r:id="rId39"/>
    </p:embeddedFont>
    <p:embeddedFont>
      <p:font typeface="Inter" panose="020B0600000101010101" charset="0"/>
      <p:regular r:id="rId40"/>
    </p:embeddedFont>
    <p:embeddedFont>
      <p:font typeface="Open Sans Bold" panose="020B0600000101010101" charset="0"/>
      <p:regular r:id="rId41"/>
    </p:embeddedFont>
    <p:embeddedFont>
      <p:font typeface="Inter Medium" panose="020B0600000101010101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1.png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5.png"/><Relationship Id="rId4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6.sv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6.sv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6.sv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6.sv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46.sv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8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36388" y="4889819"/>
            <a:ext cx="6288412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58"/>
              </a:lnSpc>
            </a:pPr>
            <a:r>
              <a:rPr lang="en-US" sz="9381">
                <a:solidFill>
                  <a:srgbClr val="15151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BORN2EAT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6388" y="9383478"/>
            <a:ext cx="3088012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494"/>
              </a:lnSpc>
              <a:spcBef>
                <a:spcPct val="0"/>
              </a:spcBef>
            </a:pPr>
            <a:r>
              <a:rPr lang="en-US" sz="1781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박정훈, 박노영, 김소현, 임도연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-202425"/>
            <a:ext cx="18288000" cy="3528673"/>
            <a:chOff x="0" y="0"/>
            <a:chExt cx="2206073" cy="4256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06073" cy="425662"/>
            </a:xfrm>
            <a:custGeom>
              <a:avLst/>
              <a:gdLst/>
              <a:ahLst/>
              <a:cxnLst/>
              <a:rect l="l" t="t" r="r" b="b"/>
              <a:pathLst>
                <a:path w="2206073" h="425662">
                  <a:moveTo>
                    <a:pt x="0" y="0"/>
                  </a:moveTo>
                  <a:lnTo>
                    <a:pt x="2206073" y="0"/>
                  </a:lnTo>
                  <a:lnTo>
                    <a:pt x="2206073" y="425662"/>
                  </a:lnTo>
                  <a:lnTo>
                    <a:pt x="0" y="425662"/>
                  </a:lnTo>
                  <a:close/>
                </a:path>
              </a:pathLst>
            </a:custGeom>
            <a:blipFill>
              <a:blip r:embed="rId3"/>
              <a:stretch>
                <a:fillRect t="-122756" b="-12275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5945306" y="9634357"/>
            <a:ext cx="194937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6388" y="4230898"/>
            <a:ext cx="2554612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733"/>
              </a:lnSpc>
              <a:spcBef>
                <a:spcPct val="0"/>
              </a:spcBef>
            </a:pPr>
            <a:r>
              <a:rPr lang="en-US" sz="2666" b="1">
                <a:solidFill>
                  <a:srgbClr val="151515"/>
                </a:solidFill>
                <a:latin typeface="Inter Bold"/>
                <a:ea typeface="Inter Bold"/>
                <a:cs typeface="Inter Bold"/>
                <a:sym typeface="Inter Bold"/>
              </a:rPr>
              <a:t>맛집 지도 사이트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945306" y="9634357"/>
            <a:ext cx="1949375" cy="34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10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533268"/>
            <a:ext cx="2314925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SWOT 분석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343625" y="2589661"/>
            <a:ext cx="5622117" cy="3329157"/>
            <a:chOff x="0" y="0"/>
            <a:chExt cx="1617049" cy="9575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7049" cy="957542"/>
            </a:xfrm>
            <a:custGeom>
              <a:avLst/>
              <a:gdLst/>
              <a:ahLst/>
              <a:cxnLst/>
              <a:rect l="l" t="t" r="r" b="b"/>
              <a:pathLst>
                <a:path w="1617049" h="957542">
                  <a:moveTo>
                    <a:pt x="55082" y="0"/>
                  </a:moveTo>
                  <a:lnTo>
                    <a:pt x="1561967" y="0"/>
                  </a:lnTo>
                  <a:cubicBezTo>
                    <a:pt x="1576576" y="0"/>
                    <a:pt x="1590586" y="5803"/>
                    <a:pt x="1600916" y="16133"/>
                  </a:cubicBezTo>
                  <a:cubicBezTo>
                    <a:pt x="1611246" y="26463"/>
                    <a:pt x="1617049" y="40473"/>
                    <a:pt x="1617049" y="55082"/>
                  </a:cubicBezTo>
                  <a:lnTo>
                    <a:pt x="1617049" y="902460"/>
                  </a:lnTo>
                  <a:cubicBezTo>
                    <a:pt x="1617049" y="917068"/>
                    <a:pt x="1611246" y="931079"/>
                    <a:pt x="1600916" y="941409"/>
                  </a:cubicBezTo>
                  <a:cubicBezTo>
                    <a:pt x="1590586" y="951739"/>
                    <a:pt x="1576576" y="957542"/>
                    <a:pt x="1561967" y="957542"/>
                  </a:cubicBezTo>
                  <a:lnTo>
                    <a:pt x="55082" y="957542"/>
                  </a:lnTo>
                  <a:cubicBezTo>
                    <a:pt x="40473" y="957542"/>
                    <a:pt x="26463" y="951739"/>
                    <a:pt x="16133" y="941409"/>
                  </a:cubicBezTo>
                  <a:cubicBezTo>
                    <a:pt x="5803" y="931079"/>
                    <a:pt x="0" y="917068"/>
                    <a:pt x="0" y="902460"/>
                  </a:cubicBezTo>
                  <a:lnTo>
                    <a:pt x="0" y="55082"/>
                  </a:lnTo>
                  <a:cubicBezTo>
                    <a:pt x="0" y="40473"/>
                    <a:pt x="5803" y="26463"/>
                    <a:pt x="16133" y="16133"/>
                  </a:cubicBezTo>
                  <a:cubicBezTo>
                    <a:pt x="26463" y="5803"/>
                    <a:pt x="40473" y="0"/>
                    <a:pt x="5508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17049" cy="1005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22258" y="6180590"/>
            <a:ext cx="5622117" cy="3329157"/>
            <a:chOff x="0" y="0"/>
            <a:chExt cx="1617049" cy="9575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7049" cy="957542"/>
            </a:xfrm>
            <a:custGeom>
              <a:avLst/>
              <a:gdLst/>
              <a:ahLst/>
              <a:cxnLst/>
              <a:rect l="l" t="t" r="r" b="b"/>
              <a:pathLst>
                <a:path w="1617049" h="957542">
                  <a:moveTo>
                    <a:pt x="55082" y="0"/>
                  </a:moveTo>
                  <a:lnTo>
                    <a:pt x="1561967" y="0"/>
                  </a:lnTo>
                  <a:cubicBezTo>
                    <a:pt x="1576576" y="0"/>
                    <a:pt x="1590586" y="5803"/>
                    <a:pt x="1600916" y="16133"/>
                  </a:cubicBezTo>
                  <a:cubicBezTo>
                    <a:pt x="1611246" y="26463"/>
                    <a:pt x="1617049" y="40473"/>
                    <a:pt x="1617049" y="55082"/>
                  </a:cubicBezTo>
                  <a:lnTo>
                    <a:pt x="1617049" y="902460"/>
                  </a:lnTo>
                  <a:cubicBezTo>
                    <a:pt x="1617049" y="917068"/>
                    <a:pt x="1611246" y="931079"/>
                    <a:pt x="1600916" y="941409"/>
                  </a:cubicBezTo>
                  <a:cubicBezTo>
                    <a:pt x="1590586" y="951739"/>
                    <a:pt x="1576576" y="957542"/>
                    <a:pt x="1561967" y="957542"/>
                  </a:cubicBezTo>
                  <a:lnTo>
                    <a:pt x="55082" y="957542"/>
                  </a:lnTo>
                  <a:cubicBezTo>
                    <a:pt x="40473" y="957542"/>
                    <a:pt x="26463" y="951739"/>
                    <a:pt x="16133" y="941409"/>
                  </a:cubicBezTo>
                  <a:cubicBezTo>
                    <a:pt x="5803" y="931079"/>
                    <a:pt x="0" y="917068"/>
                    <a:pt x="0" y="902460"/>
                  </a:cubicBezTo>
                  <a:lnTo>
                    <a:pt x="0" y="55082"/>
                  </a:lnTo>
                  <a:cubicBezTo>
                    <a:pt x="0" y="40473"/>
                    <a:pt x="5803" y="26463"/>
                    <a:pt x="16133" y="16133"/>
                  </a:cubicBezTo>
                  <a:cubicBezTo>
                    <a:pt x="26463" y="5803"/>
                    <a:pt x="40473" y="0"/>
                    <a:pt x="5508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617049" cy="1005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22258" y="2589661"/>
            <a:ext cx="5622117" cy="3329157"/>
            <a:chOff x="0" y="0"/>
            <a:chExt cx="1617049" cy="9575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17049" cy="957542"/>
            </a:xfrm>
            <a:custGeom>
              <a:avLst/>
              <a:gdLst/>
              <a:ahLst/>
              <a:cxnLst/>
              <a:rect l="l" t="t" r="r" b="b"/>
              <a:pathLst>
                <a:path w="1617049" h="957542">
                  <a:moveTo>
                    <a:pt x="55082" y="0"/>
                  </a:moveTo>
                  <a:lnTo>
                    <a:pt x="1561967" y="0"/>
                  </a:lnTo>
                  <a:cubicBezTo>
                    <a:pt x="1576576" y="0"/>
                    <a:pt x="1590586" y="5803"/>
                    <a:pt x="1600916" y="16133"/>
                  </a:cubicBezTo>
                  <a:cubicBezTo>
                    <a:pt x="1611246" y="26463"/>
                    <a:pt x="1617049" y="40473"/>
                    <a:pt x="1617049" y="55082"/>
                  </a:cubicBezTo>
                  <a:lnTo>
                    <a:pt x="1617049" y="902460"/>
                  </a:lnTo>
                  <a:cubicBezTo>
                    <a:pt x="1617049" y="917068"/>
                    <a:pt x="1611246" y="931079"/>
                    <a:pt x="1600916" y="941409"/>
                  </a:cubicBezTo>
                  <a:cubicBezTo>
                    <a:pt x="1590586" y="951739"/>
                    <a:pt x="1576576" y="957542"/>
                    <a:pt x="1561967" y="957542"/>
                  </a:cubicBezTo>
                  <a:lnTo>
                    <a:pt x="55082" y="957542"/>
                  </a:lnTo>
                  <a:cubicBezTo>
                    <a:pt x="40473" y="957542"/>
                    <a:pt x="26463" y="951739"/>
                    <a:pt x="16133" y="941409"/>
                  </a:cubicBezTo>
                  <a:cubicBezTo>
                    <a:pt x="5803" y="931079"/>
                    <a:pt x="0" y="917068"/>
                    <a:pt x="0" y="902460"/>
                  </a:cubicBezTo>
                  <a:lnTo>
                    <a:pt x="0" y="55082"/>
                  </a:lnTo>
                  <a:cubicBezTo>
                    <a:pt x="0" y="40473"/>
                    <a:pt x="5803" y="26463"/>
                    <a:pt x="16133" y="16133"/>
                  </a:cubicBezTo>
                  <a:cubicBezTo>
                    <a:pt x="26463" y="5803"/>
                    <a:pt x="40473" y="0"/>
                    <a:pt x="5508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617049" cy="1005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11304" y="5017191"/>
            <a:ext cx="892725" cy="1107635"/>
            <a:chOff x="0" y="-29766"/>
            <a:chExt cx="256768" cy="3185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6768" cy="251906"/>
            </a:xfrm>
            <a:custGeom>
              <a:avLst/>
              <a:gdLst/>
              <a:ahLst/>
              <a:cxnLst/>
              <a:rect l="l" t="t" r="r" b="b"/>
              <a:pathLst>
                <a:path w="256768" h="251906">
                  <a:moveTo>
                    <a:pt x="125953" y="0"/>
                  </a:moveTo>
                  <a:lnTo>
                    <a:pt x="130815" y="0"/>
                  </a:lnTo>
                  <a:cubicBezTo>
                    <a:pt x="164220" y="0"/>
                    <a:pt x="196257" y="13270"/>
                    <a:pt x="219877" y="36891"/>
                  </a:cubicBezTo>
                  <a:cubicBezTo>
                    <a:pt x="243498" y="60512"/>
                    <a:pt x="256768" y="92548"/>
                    <a:pt x="256768" y="125953"/>
                  </a:cubicBezTo>
                  <a:lnTo>
                    <a:pt x="256768" y="125953"/>
                  </a:lnTo>
                  <a:cubicBezTo>
                    <a:pt x="256768" y="159358"/>
                    <a:pt x="243498" y="191394"/>
                    <a:pt x="219877" y="215015"/>
                  </a:cubicBezTo>
                  <a:cubicBezTo>
                    <a:pt x="196257" y="238636"/>
                    <a:pt x="164220" y="251906"/>
                    <a:pt x="130815" y="251906"/>
                  </a:cubicBezTo>
                  <a:lnTo>
                    <a:pt x="125953" y="251906"/>
                  </a:lnTo>
                  <a:cubicBezTo>
                    <a:pt x="92548" y="251906"/>
                    <a:pt x="60512" y="238636"/>
                    <a:pt x="36891" y="215015"/>
                  </a:cubicBezTo>
                  <a:cubicBezTo>
                    <a:pt x="13270" y="191394"/>
                    <a:pt x="0" y="159358"/>
                    <a:pt x="0" y="125953"/>
                  </a:cubicBezTo>
                  <a:lnTo>
                    <a:pt x="0" y="125953"/>
                  </a:lnTo>
                  <a:cubicBezTo>
                    <a:pt x="0" y="92548"/>
                    <a:pt x="13270" y="60512"/>
                    <a:pt x="36891" y="36891"/>
                  </a:cubicBezTo>
                  <a:cubicBezTo>
                    <a:pt x="60512" y="13270"/>
                    <a:pt x="92548" y="0"/>
                    <a:pt x="125953" y="0"/>
                  </a:cubicBez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9766"/>
              <a:ext cx="256768" cy="318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15151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W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343625" y="6180590"/>
            <a:ext cx="5622117" cy="3329157"/>
            <a:chOff x="0" y="0"/>
            <a:chExt cx="1617049" cy="9575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17049" cy="957542"/>
            </a:xfrm>
            <a:custGeom>
              <a:avLst/>
              <a:gdLst/>
              <a:ahLst/>
              <a:cxnLst/>
              <a:rect l="l" t="t" r="r" b="b"/>
              <a:pathLst>
                <a:path w="1617049" h="957542">
                  <a:moveTo>
                    <a:pt x="55082" y="0"/>
                  </a:moveTo>
                  <a:lnTo>
                    <a:pt x="1561967" y="0"/>
                  </a:lnTo>
                  <a:cubicBezTo>
                    <a:pt x="1576576" y="0"/>
                    <a:pt x="1590586" y="5803"/>
                    <a:pt x="1600916" y="16133"/>
                  </a:cubicBezTo>
                  <a:cubicBezTo>
                    <a:pt x="1611246" y="26463"/>
                    <a:pt x="1617049" y="40473"/>
                    <a:pt x="1617049" y="55082"/>
                  </a:cubicBezTo>
                  <a:lnTo>
                    <a:pt x="1617049" y="902460"/>
                  </a:lnTo>
                  <a:cubicBezTo>
                    <a:pt x="1617049" y="917068"/>
                    <a:pt x="1611246" y="931079"/>
                    <a:pt x="1600916" y="941409"/>
                  </a:cubicBezTo>
                  <a:cubicBezTo>
                    <a:pt x="1590586" y="951739"/>
                    <a:pt x="1576576" y="957542"/>
                    <a:pt x="1561967" y="957542"/>
                  </a:cubicBezTo>
                  <a:lnTo>
                    <a:pt x="55082" y="957542"/>
                  </a:lnTo>
                  <a:cubicBezTo>
                    <a:pt x="40473" y="957542"/>
                    <a:pt x="26463" y="951739"/>
                    <a:pt x="16133" y="941409"/>
                  </a:cubicBezTo>
                  <a:cubicBezTo>
                    <a:pt x="5803" y="931079"/>
                    <a:pt x="0" y="917068"/>
                    <a:pt x="0" y="902460"/>
                  </a:cubicBezTo>
                  <a:lnTo>
                    <a:pt x="0" y="55082"/>
                  </a:lnTo>
                  <a:cubicBezTo>
                    <a:pt x="0" y="40473"/>
                    <a:pt x="5803" y="26463"/>
                    <a:pt x="16133" y="16133"/>
                  </a:cubicBezTo>
                  <a:cubicBezTo>
                    <a:pt x="26463" y="5803"/>
                    <a:pt x="40473" y="0"/>
                    <a:pt x="5508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617049" cy="1005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736342" y="2856254"/>
            <a:ext cx="2740657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E6E6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STRENGTHS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06201" y="2856254"/>
            <a:ext cx="3026114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E6E6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WEAKNESSES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36342" y="6416573"/>
            <a:ext cx="3807457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E6E6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OPPORTUNITIES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83707" y="6503960"/>
            <a:ext cx="194860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E6E6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THREATS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174446" y="5017192"/>
            <a:ext cx="902252" cy="1107635"/>
            <a:chOff x="23694" y="-14686"/>
            <a:chExt cx="259508" cy="318581"/>
          </a:xfrm>
        </p:grpSpPr>
        <p:sp>
          <p:nvSpPr>
            <p:cNvPr id="25" name="Freeform 25"/>
            <p:cNvSpPr/>
            <p:nvPr/>
          </p:nvSpPr>
          <p:spPr>
            <a:xfrm>
              <a:off x="23694" y="15080"/>
              <a:ext cx="256768" cy="251906"/>
            </a:xfrm>
            <a:custGeom>
              <a:avLst/>
              <a:gdLst/>
              <a:ahLst/>
              <a:cxnLst/>
              <a:rect l="l" t="t" r="r" b="b"/>
              <a:pathLst>
                <a:path w="256768" h="251906">
                  <a:moveTo>
                    <a:pt x="125953" y="0"/>
                  </a:moveTo>
                  <a:lnTo>
                    <a:pt x="130815" y="0"/>
                  </a:lnTo>
                  <a:cubicBezTo>
                    <a:pt x="164220" y="0"/>
                    <a:pt x="196257" y="13270"/>
                    <a:pt x="219877" y="36891"/>
                  </a:cubicBezTo>
                  <a:cubicBezTo>
                    <a:pt x="243498" y="60512"/>
                    <a:pt x="256768" y="92548"/>
                    <a:pt x="256768" y="125953"/>
                  </a:cubicBezTo>
                  <a:lnTo>
                    <a:pt x="256768" y="125953"/>
                  </a:lnTo>
                  <a:cubicBezTo>
                    <a:pt x="256768" y="159358"/>
                    <a:pt x="243498" y="191394"/>
                    <a:pt x="219877" y="215015"/>
                  </a:cubicBezTo>
                  <a:cubicBezTo>
                    <a:pt x="196257" y="238636"/>
                    <a:pt x="164220" y="251906"/>
                    <a:pt x="130815" y="251906"/>
                  </a:cubicBezTo>
                  <a:lnTo>
                    <a:pt x="125953" y="251906"/>
                  </a:lnTo>
                  <a:cubicBezTo>
                    <a:pt x="92548" y="251906"/>
                    <a:pt x="60512" y="238636"/>
                    <a:pt x="36891" y="215015"/>
                  </a:cubicBezTo>
                  <a:cubicBezTo>
                    <a:pt x="13270" y="191394"/>
                    <a:pt x="0" y="159358"/>
                    <a:pt x="0" y="125953"/>
                  </a:cubicBezTo>
                  <a:lnTo>
                    <a:pt x="0" y="125953"/>
                  </a:lnTo>
                  <a:cubicBezTo>
                    <a:pt x="0" y="92548"/>
                    <a:pt x="13270" y="60512"/>
                    <a:pt x="36891" y="36891"/>
                  </a:cubicBezTo>
                  <a:cubicBezTo>
                    <a:pt x="60512" y="13270"/>
                    <a:pt x="92548" y="0"/>
                    <a:pt x="125953" y="0"/>
                  </a:cubicBez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26434" y="-14686"/>
              <a:ext cx="256768" cy="318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15151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174446" y="5980920"/>
            <a:ext cx="902251" cy="1107635"/>
            <a:chOff x="0" y="-29763"/>
            <a:chExt cx="259508" cy="31858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56768" cy="251906"/>
            </a:xfrm>
            <a:custGeom>
              <a:avLst/>
              <a:gdLst/>
              <a:ahLst/>
              <a:cxnLst/>
              <a:rect l="l" t="t" r="r" b="b"/>
              <a:pathLst>
                <a:path w="256768" h="251906">
                  <a:moveTo>
                    <a:pt x="125953" y="0"/>
                  </a:moveTo>
                  <a:lnTo>
                    <a:pt x="130815" y="0"/>
                  </a:lnTo>
                  <a:cubicBezTo>
                    <a:pt x="164220" y="0"/>
                    <a:pt x="196257" y="13270"/>
                    <a:pt x="219877" y="36891"/>
                  </a:cubicBezTo>
                  <a:cubicBezTo>
                    <a:pt x="243498" y="60512"/>
                    <a:pt x="256768" y="92548"/>
                    <a:pt x="256768" y="125953"/>
                  </a:cubicBezTo>
                  <a:lnTo>
                    <a:pt x="256768" y="125953"/>
                  </a:lnTo>
                  <a:cubicBezTo>
                    <a:pt x="256768" y="159358"/>
                    <a:pt x="243498" y="191394"/>
                    <a:pt x="219877" y="215015"/>
                  </a:cubicBezTo>
                  <a:cubicBezTo>
                    <a:pt x="196257" y="238636"/>
                    <a:pt x="164220" y="251906"/>
                    <a:pt x="130815" y="251906"/>
                  </a:cubicBezTo>
                  <a:lnTo>
                    <a:pt x="125953" y="251906"/>
                  </a:lnTo>
                  <a:cubicBezTo>
                    <a:pt x="92548" y="251906"/>
                    <a:pt x="60512" y="238636"/>
                    <a:pt x="36891" y="215015"/>
                  </a:cubicBezTo>
                  <a:cubicBezTo>
                    <a:pt x="13270" y="191394"/>
                    <a:pt x="0" y="159358"/>
                    <a:pt x="0" y="125953"/>
                  </a:cubicBezTo>
                  <a:lnTo>
                    <a:pt x="0" y="125953"/>
                  </a:lnTo>
                  <a:cubicBezTo>
                    <a:pt x="0" y="92548"/>
                    <a:pt x="13270" y="60512"/>
                    <a:pt x="36891" y="36891"/>
                  </a:cubicBezTo>
                  <a:cubicBezTo>
                    <a:pt x="60512" y="13270"/>
                    <a:pt x="92548" y="0"/>
                    <a:pt x="125953" y="0"/>
                  </a:cubicBez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2740" y="-29763"/>
              <a:ext cx="256768" cy="318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15151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211303" y="5959635"/>
            <a:ext cx="892725" cy="1107635"/>
            <a:chOff x="0" y="-33300"/>
            <a:chExt cx="256768" cy="31858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6768" cy="251906"/>
            </a:xfrm>
            <a:custGeom>
              <a:avLst/>
              <a:gdLst/>
              <a:ahLst/>
              <a:cxnLst/>
              <a:rect l="l" t="t" r="r" b="b"/>
              <a:pathLst>
                <a:path w="256768" h="251906">
                  <a:moveTo>
                    <a:pt x="125953" y="0"/>
                  </a:moveTo>
                  <a:lnTo>
                    <a:pt x="130815" y="0"/>
                  </a:lnTo>
                  <a:cubicBezTo>
                    <a:pt x="164220" y="0"/>
                    <a:pt x="196257" y="13270"/>
                    <a:pt x="219877" y="36891"/>
                  </a:cubicBezTo>
                  <a:cubicBezTo>
                    <a:pt x="243498" y="60512"/>
                    <a:pt x="256768" y="92548"/>
                    <a:pt x="256768" y="125953"/>
                  </a:cubicBezTo>
                  <a:lnTo>
                    <a:pt x="256768" y="125953"/>
                  </a:lnTo>
                  <a:cubicBezTo>
                    <a:pt x="256768" y="159358"/>
                    <a:pt x="243498" y="191394"/>
                    <a:pt x="219877" y="215015"/>
                  </a:cubicBezTo>
                  <a:cubicBezTo>
                    <a:pt x="196257" y="238636"/>
                    <a:pt x="164220" y="251906"/>
                    <a:pt x="130815" y="251906"/>
                  </a:cubicBezTo>
                  <a:lnTo>
                    <a:pt x="125953" y="251906"/>
                  </a:lnTo>
                  <a:cubicBezTo>
                    <a:pt x="92548" y="251906"/>
                    <a:pt x="60512" y="238636"/>
                    <a:pt x="36891" y="215015"/>
                  </a:cubicBezTo>
                  <a:cubicBezTo>
                    <a:pt x="13270" y="191394"/>
                    <a:pt x="0" y="159358"/>
                    <a:pt x="0" y="125953"/>
                  </a:cubicBezTo>
                  <a:lnTo>
                    <a:pt x="0" y="125953"/>
                  </a:lnTo>
                  <a:cubicBezTo>
                    <a:pt x="0" y="92548"/>
                    <a:pt x="13270" y="60512"/>
                    <a:pt x="36891" y="36891"/>
                  </a:cubicBezTo>
                  <a:cubicBezTo>
                    <a:pt x="60512" y="13270"/>
                    <a:pt x="92548" y="0"/>
                    <a:pt x="125953" y="0"/>
                  </a:cubicBez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3300"/>
              <a:ext cx="256768" cy="318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15151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3736343" y="4081837"/>
            <a:ext cx="4075960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- 방송 맛집 데이터 제공으로 신뢰도 상승</a:t>
            </a: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- 지도 기반 탐색 기능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- 강력한 분류 및 필터링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952574" y="7802461"/>
            <a:ext cx="3458625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- 기존 대형 맛집 플랫폼과의 경쟁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736342" y="7645298"/>
            <a:ext cx="444762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- 방송 콘텐츠 기반 맛집 검색 수요 증가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- 데이터 활용한 추천·랭킹 등 기능 확장 가능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945320" y="3924675"/>
            <a:ext cx="468508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- 방송 정보 및 크롤링 구조 변경에 대한 의존성</a:t>
            </a: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- 초기 데이터 구축 부담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- 초기 사용자 유입 어려움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28700" y="981075"/>
            <a:ext cx="19431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02. 서비스 분석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80380" y="5146123"/>
            <a:ext cx="1104358" cy="1320428"/>
          </a:xfrm>
          <a:custGeom>
            <a:avLst/>
            <a:gdLst/>
            <a:ahLst/>
            <a:cxnLst/>
            <a:rect l="l" t="t" r="r" b="b"/>
            <a:pathLst>
              <a:path w="1104358" h="1320428">
                <a:moveTo>
                  <a:pt x="0" y="0"/>
                </a:moveTo>
                <a:lnTo>
                  <a:pt x="1104358" y="0"/>
                </a:lnTo>
                <a:lnTo>
                  <a:pt x="1104358" y="1320427"/>
                </a:lnTo>
                <a:lnTo>
                  <a:pt x="0" y="1320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3200" y="5072658"/>
            <a:ext cx="2214799" cy="1268476"/>
          </a:xfrm>
          <a:custGeom>
            <a:avLst/>
            <a:gdLst/>
            <a:ahLst/>
            <a:cxnLst/>
            <a:rect l="l" t="t" r="r" b="b"/>
            <a:pathLst>
              <a:path w="2214799" h="1268476">
                <a:moveTo>
                  <a:pt x="0" y="0"/>
                </a:moveTo>
                <a:lnTo>
                  <a:pt x="2214798" y="0"/>
                </a:lnTo>
                <a:lnTo>
                  <a:pt x="2214798" y="1268475"/>
                </a:lnTo>
                <a:lnTo>
                  <a:pt x="0" y="12684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945306" y="9634357"/>
            <a:ext cx="1949375" cy="34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11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533268"/>
            <a:ext cx="461010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유스케이스 다이어그램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20599" y="6637574"/>
            <a:ext cx="89999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사용자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72443" y="6613194"/>
            <a:ext cx="92023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관리자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3477998" y="3618463"/>
            <a:ext cx="1958197" cy="20884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5438372" y="2247615"/>
            <a:ext cx="2969603" cy="944011"/>
            <a:chOff x="0" y="-26570"/>
            <a:chExt cx="782117" cy="2486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2117" cy="201004"/>
            </a:xfrm>
            <a:custGeom>
              <a:avLst/>
              <a:gdLst/>
              <a:ahLst/>
              <a:cxnLst/>
              <a:rect l="l" t="t" r="r" b="b"/>
              <a:pathLst>
                <a:path w="782117" h="201004">
                  <a:moveTo>
                    <a:pt x="44320" y="0"/>
                  </a:moveTo>
                  <a:lnTo>
                    <a:pt x="737796" y="0"/>
                  </a:lnTo>
                  <a:cubicBezTo>
                    <a:pt x="749551" y="0"/>
                    <a:pt x="760824" y="4669"/>
                    <a:pt x="769135" y="12981"/>
                  </a:cubicBezTo>
                  <a:cubicBezTo>
                    <a:pt x="777447" y="21293"/>
                    <a:pt x="782117" y="32566"/>
                    <a:pt x="782117" y="44320"/>
                  </a:cubicBezTo>
                  <a:lnTo>
                    <a:pt x="782117" y="156684"/>
                  </a:lnTo>
                  <a:cubicBezTo>
                    <a:pt x="782117" y="181161"/>
                    <a:pt x="762274" y="201004"/>
                    <a:pt x="737796" y="201004"/>
                  </a:cubicBezTo>
                  <a:lnTo>
                    <a:pt x="44320" y="201004"/>
                  </a:lnTo>
                  <a:cubicBezTo>
                    <a:pt x="19843" y="201004"/>
                    <a:pt x="0" y="181161"/>
                    <a:pt x="0" y="156684"/>
                  </a:cubicBezTo>
                  <a:lnTo>
                    <a:pt x="0" y="44320"/>
                  </a:lnTo>
                  <a:cubicBezTo>
                    <a:pt x="0" y="19843"/>
                    <a:pt x="19843" y="0"/>
                    <a:pt x="4432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6570"/>
              <a:ext cx="782116" cy="248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1A1A1A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회원가입/로그인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477998" y="4959396"/>
            <a:ext cx="1958197" cy="74749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5370247" y="4825752"/>
            <a:ext cx="2969603" cy="944011"/>
            <a:chOff x="0" y="-23813"/>
            <a:chExt cx="782117" cy="24862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82117" cy="201004"/>
            </a:xfrm>
            <a:custGeom>
              <a:avLst/>
              <a:gdLst/>
              <a:ahLst/>
              <a:cxnLst/>
              <a:rect l="l" t="t" r="r" b="b"/>
              <a:pathLst>
                <a:path w="782117" h="201004">
                  <a:moveTo>
                    <a:pt x="44320" y="0"/>
                  </a:moveTo>
                  <a:lnTo>
                    <a:pt x="737796" y="0"/>
                  </a:lnTo>
                  <a:cubicBezTo>
                    <a:pt x="749551" y="0"/>
                    <a:pt x="760824" y="4669"/>
                    <a:pt x="769135" y="12981"/>
                  </a:cubicBezTo>
                  <a:cubicBezTo>
                    <a:pt x="777447" y="21293"/>
                    <a:pt x="782117" y="32566"/>
                    <a:pt x="782117" y="44320"/>
                  </a:cubicBezTo>
                  <a:lnTo>
                    <a:pt x="782117" y="156684"/>
                  </a:lnTo>
                  <a:cubicBezTo>
                    <a:pt x="782117" y="181161"/>
                    <a:pt x="762274" y="201004"/>
                    <a:pt x="737796" y="201004"/>
                  </a:cubicBezTo>
                  <a:lnTo>
                    <a:pt x="44320" y="201004"/>
                  </a:lnTo>
                  <a:cubicBezTo>
                    <a:pt x="19843" y="201004"/>
                    <a:pt x="0" y="181161"/>
                    <a:pt x="0" y="156684"/>
                  </a:cubicBezTo>
                  <a:lnTo>
                    <a:pt x="0" y="44320"/>
                  </a:lnTo>
                  <a:cubicBezTo>
                    <a:pt x="0" y="19843"/>
                    <a:pt x="19843" y="0"/>
                    <a:pt x="4432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3813"/>
              <a:ext cx="782116" cy="248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ko-KR" altLang="en-US" sz="2100" b="1" smtClean="0">
                  <a:solidFill>
                    <a:srgbClr val="1A1A1A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리뷰 작성</a:t>
              </a:r>
              <a:endParaRPr lang="en-US" sz="2100" b="1">
                <a:solidFill>
                  <a:srgbClr val="1A1A1A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17" name="AutoShape 17"/>
          <p:cNvSpPr/>
          <p:nvPr/>
        </p:nvSpPr>
        <p:spPr>
          <a:xfrm>
            <a:off x="3477998" y="5706896"/>
            <a:ext cx="1939147" cy="59671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5370243" y="5623751"/>
            <a:ext cx="2969603" cy="944011"/>
            <a:chOff x="0" y="-30297"/>
            <a:chExt cx="782117" cy="24862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82117" cy="201004"/>
            </a:xfrm>
            <a:custGeom>
              <a:avLst/>
              <a:gdLst/>
              <a:ahLst/>
              <a:cxnLst/>
              <a:rect l="l" t="t" r="r" b="b"/>
              <a:pathLst>
                <a:path w="782117" h="201004">
                  <a:moveTo>
                    <a:pt x="44320" y="0"/>
                  </a:moveTo>
                  <a:lnTo>
                    <a:pt x="737796" y="0"/>
                  </a:lnTo>
                  <a:cubicBezTo>
                    <a:pt x="749551" y="0"/>
                    <a:pt x="760824" y="4669"/>
                    <a:pt x="769135" y="12981"/>
                  </a:cubicBezTo>
                  <a:cubicBezTo>
                    <a:pt x="777447" y="21293"/>
                    <a:pt x="782117" y="32566"/>
                    <a:pt x="782117" y="44320"/>
                  </a:cubicBezTo>
                  <a:lnTo>
                    <a:pt x="782117" y="156684"/>
                  </a:lnTo>
                  <a:cubicBezTo>
                    <a:pt x="782117" y="181161"/>
                    <a:pt x="762274" y="201004"/>
                    <a:pt x="737796" y="201004"/>
                  </a:cubicBezTo>
                  <a:lnTo>
                    <a:pt x="44320" y="201004"/>
                  </a:lnTo>
                  <a:cubicBezTo>
                    <a:pt x="19843" y="201004"/>
                    <a:pt x="0" y="181161"/>
                    <a:pt x="0" y="156684"/>
                  </a:cubicBezTo>
                  <a:lnTo>
                    <a:pt x="0" y="44320"/>
                  </a:lnTo>
                  <a:cubicBezTo>
                    <a:pt x="0" y="19843"/>
                    <a:pt x="19843" y="0"/>
                    <a:pt x="4432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0297"/>
              <a:ext cx="782116" cy="248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1A1A1A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리뷰 </a:t>
              </a:r>
              <a:r>
                <a:rPr lang="ko-KR" altLang="en-US" sz="2100" b="1" smtClean="0">
                  <a:solidFill>
                    <a:srgbClr val="1A1A1A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좋아요</a:t>
              </a:r>
              <a:endParaRPr lang="en-US" sz="2100" b="1">
                <a:solidFill>
                  <a:srgbClr val="1A1A1A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915545" y="3142872"/>
            <a:ext cx="3680620" cy="786336"/>
            <a:chOff x="0" y="-27413"/>
            <a:chExt cx="969381" cy="24862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69381" cy="201004"/>
            </a:xfrm>
            <a:custGeom>
              <a:avLst/>
              <a:gdLst/>
              <a:ahLst/>
              <a:cxnLst/>
              <a:rect l="l" t="t" r="r" b="b"/>
              <a:pathLst>
                <a:path w="969381" h="201004">
                  <a:moveTo>
                    <a:pt x="35758" y="0"/>
                  </a:moveTo>
                  <a:lnTo>
                    <a:pt x="933623" y="0"/>
                  </a:lnTo>
                  <a:cubicBezTo>
                    <a:pt x="953372" y="0"/>
                    <a:pt x="969381" y="16010"/>
                    <a:pt x="969381" y="35758"/>
                  </a:cubicBezTo>
                  <a:lnTo>
                    <a:pt x="969381" y="165245"/>
                  </a:lnTo>
                  <a:cubicBezTo>
                    <a:pt x="969381" y="184994"/>
                    <a:pt x="953372" y="201004"/>
                    <a:pt x="933623" y="201004"/>
                  </a:cubicBezTo>
                  <a:lnTo>
                    <a:pt x="35758" y="201004"/>
                  </a:lnTo>
                  <a:cubicBezTo>
                    <a:pt x="16010" y="201004"/>
                    <a:pt x="0" y="184994"/>
                    <a:pt x="0" y="165245"/>
                  </a:cubicBezTo>
                  <a:lnTo>
                    <a:pt x="0" y="35758"/>
                  </a:lnTo>
                  <a:cubicBezTo>
                    <a:pt x="0" y="16010"/>
                    <a:pt x="16010" y="0"/>
                    <a:pt x="35758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27413"/>
              <a:ext cx="969381" cy="248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1A1A1A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사용자 관리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915545" y="3952758"/>
            <a:ext cx="3700212" cy="771134"/>
            <a:chOff x="0" y="-26288"/>
            <a:chExt cx="974541" cy="30029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69381" cy="252666"/>
            </a:xfrm>
            <a:custGeom>
              <a:avLst/>
              <a:gdLst/>
              <a:ahLst/>
              <a:cxnLst/>
              <a:rect l="l" t="t" r="r" b="b"/>
              <a:pathLst>
                <a:path w="969381" h="252666">
                  <a:moveTo>
                    <a:pt x="35758" y="0"/>
                  </a:moveTo>
                  <a:lnTo>
                    <a:pt x="933623" y="0"/>
                  </a:lnTo>
                  <a:cubicBezTo>
                    <a:pt x="953372" y="0"/>
                    <a:pt x="969381" y="16010"/>
                    <a:pt x="969381" y="35758"/>
                  </a:cubicBezTo>
                  <a:lnTo>
                    <a:pt x="969381" y="216908"/>
                  </a:lnTo>
                  <a:cubicBezTo>
                    <a:pt x="969381" y="236656"/>
                    <a:pt x="953372" y="252666"/>
                    <a:pt x="933623" y="252666"/>
                  </a:cubicBezTo>
                  <a:lnTo>
                    <a:pt x="35758" y="252666"/>
                  </a:lnTo>
                  <a:cubicBezTo>
                    <a:pt x="16010" y="252666"/>
                    <a:pt x="0" y="236656"/>
                    <a:pt x="0" y="216908"/>
                  </a:cubicBezTo>
                  <a:lnTo>
                    <a:pt x="0" y="35758"/>
                  </a:lnTo>
                  <a:cubicBezTo>
                    <a:pt x="0" y="16010"/>
                    <a:pt x="16010" y="0"/>
                    <a:pt x="35758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5160" y="-26288"/>
              <a:ext cx="969381" cy="300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식당 </a:t>
              </a:r>
              <a:r>
                <a:rPr lang="ko-KR" altLang="en-US" sz="2100" smtClean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상세 정보 관리</a:t>
              </a:r>
              <a:endPara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903030" y="5405031"/>
            <a:ext cx="3693135" cy="721845"/>
            <a:chOff x="0" y="-23643"/>
            <a:chExt cx="972677" cy="24862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69381" cy="201004"/>
            </a:xfrm>
            <a:custGeom>
              <a:avLst/>
              <a:gdLst/>
              <a:ahLst/>
              <a:cxnLst/>
              <a:rect l="l" t="t" r="r" b="b"/>
              <a:pathLst>
                <a:path w="969381" h="201004">
                  <a:moveTo>
                    <a:pt x="35758" y="0"/>
                  </a:moveTo>
                  <a:lnTo>
                    <a:pt x="933623" y="0"/>
                  </a:lnTo>
                  <a:cubicBezTo>
                    <a:pt x="953372" y="0"/>
                    <a:pt x="969381" y="16010"/>
                    <a:pt x="969381" y="35758"/>
                  </a:cubicBezTo>
                  <a:lnTo>
                    <a:pt x="969381" y="165245"/>
                  </a:lnTo>
                  <a:cubicBezTo>
                    <a:pt x="969381" y="184994"/>
                    <a:pt x="953372" y="201004"/>
                    <a:pt x="933623" y="201004"/>
                  </a:cubicBezTo>
                  <a:lnTo>
                    <a:pt x="35758" y="201004"/>
                  </a:lnTo>
                  <a:cubicBezTo>
                    <a:pt x="16010" y="201004"/>
                    <a:pt x="0" y="184994"/>
                    <a:pt x="0" y="165245"/>
                  </a:cubicBezTo>
                  <a:lnTo>
                    <a:pt x="0" y="35758"/>
                  </a:lnTo>
                  <a:cubicBezTo>
                    <a:pt x="0" y="16010"/>
                    <a:pt x="16010" y="0"/>
                    <a:pt x="35758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3296" y="-23643"/>
              <a:ext cx="969381" cy="248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방송 정보 관리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902484" y="6147664"/>
            <a:ext cx="3680620" cy="843577"/>
            <a:chOff x="0" y="-23812"/>
            <a:chExt cx="969381" cy="24862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69381" cy="201004"/>
            </a:xfrm>
            <a:custGeom>
              <a:avLst/>
              <a:gdLst/>
              <a:ahLst/>
              <a:cxnLst/>
              <a:rect l="l" t="t" r="r" b="b"/>
              <a:pathLst>
                <a:path w="969381" h="201004">
                  <a:moveTo>
                    <a:pt x="35758" y="0"/>
                  </a:moveTo>
                  <a:lnTo>
                    <a:pt x="933623" y="0"/>
                  </a:lnTo>
                  <a:cubicBezTo>
                    <a:pt x="953372" y="0"/>
                    <a:pt x="969381" y="16010"/>
                    <a:pt x="969381" y="35758"/>
                  </a:cubicBezTo>
                  <a:lnTo>
                    <a:pt x="969381" y="165245"/>
                  </a:lnTo>
                  <a:cubicBezTo>
                    <a:pt x="969381" y="184994"/>
                    <a:pt x="953372" y="201004"/>
                    <a:pt x="933623" y="201004"/>
                  </a:cubicBezTo>
                  <a:lnTo>
                    <a:pt x="35758" y="201004"/>
                  </a:lnTo>
                  <a:cubicBezTo>
                    <a:pt x="16010" y="201004"/>
                    <a:pt x="0" y="184994"/>
                    <a:pt x="0" y="165245"/>
                  </a:cubicBezTo>
                  <a:lnTo>
                    <a:pt x="0" y="35758"/>
                  </a:lnTo>
                  <a:cubicBezTo>
                    <a:pt x="0" y="16010"/>
                    <a:pt x="16010" y="0"/>
                    <a:pt x="35758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23812"/>
              <a:ext cx="969381" cy="248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리뷰 관리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902484" y="7008431"/>
            <a:ext cx="3680620" cy="811963"/>
            <a:chOff x="0" y="-23813"/>
            <a:chExt cx="969381" cy="24862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69381" cy="201004"/>
            </a:xfrm>
            <a:custGeom>
              <a:avLst/>
              <a:gdLst/>
              <a:ahLst/>
              <a:cxnLst/>
              <a:rect l="l" t="t" r="r" b="b"/>
              <a:pathLst>
                <a:path w="969381" h="201004">
                  <a:moveTo>
                    <a:pt x="35758" y="0"/>
                  </a:moveTo>
                  <a:lnTo>
                    <a:pt x="933623" y="0"/>
                  </a:lnTo>
                  <a:cubicBezTo>
                    <a:pt x="953372" y="0"/>
                    <a:pt x="969381" y="16010"/>
                    <a:pt x="969381" y="35758"/>
                  </a:cubicBezTo>
                  <a:lnTo>
                    <a:pt x="969381" y="165245"/>
                  </a:lnTo>
                  <a:cubicBezTo>
                    <a:pt x="969381" y="184994"/>
                    <a:pt x="953372" y="201004"/>
                    <a:pt x="933623" y="201004"/>
                  </a:cubicBezTo>
                  <a:lnTo>
                    <a:pt x="35758" y="201004"/>
                  </a:lnTo>
                  <a:cubicBezTo>
                    <a:pt x="16010" y="201004"/>
                    <a:pt x="0" y="184994"/>
                    <a:pt x="0" y="165245"/>
                  </a:cubicBezTo>
                  <a:lnTo>
                    <a:pt x="0" y="35758"/>
                  </a:lnTo>
                  <a:cubicBezTo>
                    <a:pt x="0" y="16010"/>
                    <a:pt x="16010" y="0"/>
                    <a:pt x="35758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23813"/>
              <a:ext cx="969381" cy="248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문의 관리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 flipV="1">
            <a:off x="8402857" y="5072657"/>
            <a:ext cx="2516772" cy="2778091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4587734" y="3616438"/>
            <a:ext cx="1492646" cy="218989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14581963" y="4316075"/>
            <a:ext cx="1498417" cy="149026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14580823" y="5068359"/>
            <a:ext cx="1499558" cy="7379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>
            <a:off x="14566621" y="5706895"/>
            <a:ext cx="1513759" cy="9944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flipV="1">
            <a:off x="14566621" y="5806336"/>
            <a:ext cx="1513759" cy="75062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8407466" y="2708784"/>
            <a:ext cx="2493877" cy="72460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flipV="1">
            <a:off x="8357253" y="5769764"/>
            <a:ext cx="2521733" cy="2080984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8359428" y="4508390"/>
            <a:ext cx="2546962" cy="4368909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45" name="Group 45"/>
          <p:cNvGrpSpPr/>
          <p:nvPr/>
        </p:nvGrpSpPr>
        <p:grpSpPr>
          <a:xfrm>
            <a:off x="5380038" y="6485440"/>
            <a:ext cx="2969603" cy="944011"/>
            <a:chOff x="0" y="-18911"/>
            <a:chExt cx="782117" cy="24862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782117" cy="201004"/>
            </a:xfrm>
            <a:custGeom>
              <a:avLst/>
              <a:gdLst/>
              <a:ahLst/>
              <a:cxnLst/>
              <a:rect l="l" t="t" r="r" b="b"/>
              <a:pathLst>
                <a:path w="782117" h="201004">
                  <a:moveTo>
                    <a:pt x="44320" y="0"/>
                  </a:moveTo>
                  <a:lnTo>
                    <a:pt x="737796" y="0"/>
                  </a:lnTo>
                  <a:cubicBezTo>
                    <a:pt x="749551" y="0"/>
                    <a:pt x="760824" y="4669"/>
                    <a:pt x="769135" y="12981"/>
                  </a:cubicBezTo>
                  <a:cubicBezTo>
                    <a:pt x="777447" y="21293"/>
                    <a:pt x="782117" y="32566"/>
                    <a:pt x="782117" y="44320"/>
                  </a:cubicBezTo>
                  <a:lnTo>
                    <a:pt x="782117" y="156684"/>
                  </a:lnTo>
                  <a:cubicBezTo>
                    <a:pt x="782117" y="181161"/>
                    <a:pt x="762274" y="201004"/>
                    <a:pt x="737796" y="201004"/>
                  </a:cubicBezTo>
                  <a:lnTo>
                    <a:pt x="44320" y="201004"/>
                  </a:lnTo>
                  <a:cubicBezTo>
                    <a:pt x="19843" y="201004"/>
                    <a:pt x="0" y="181161"/>
                    <a:pt x="0" y="156684"/>
                  </a:cubicBezTo>
                  <a:lnTo>
                    <a:pt x="0" y="44320"/>
                  </a:lnTo>
                  <a:cubicBezTo>
                    <a:pt x="0" y="19843"/>
                    <a:pt x="19843" y="0"/>
                    <a:pt x="4432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18911"/>
              <a:ext cx="782116" cy="248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1A1A1A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문의/제보</a:t>
              </a:r>
            </a:p>
          </p:txBody>
        </p:sp>
      </p:grpSp>
      <p:sp>
        <p:nvSpPr>
          <p:cNvPr id="49" name="AutoShape 49"/>
          <p:cNvSpPr/>
          <p:nvPr/>
        </p:nvSpPr>
        <p:spPr>
          <a:xfrm>
            <a:off x="8339842" y="5335775"/>
            <a:ext cx="2525905" cy="1240076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50" name="TextBox 50"/>
          <p:cNvSpPr txBox="1"/>
          <p:nvPr/>
        </p:nvSpPr>
        <p:spPr>
          <a:xfrm>
            <a:off x="1028700" y="981075"/>
            <a:ext cx="19431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02. 서비스 분석</a:t>
            </a:r>
          </a:p>
        </p:txBody>
      </p:sp>
      <p:grpSp>
        <p:nvGrpSpPr>
          <p:cNvPr id="51" name="Group 10"/>
          <p:cNvGrpSpPr/>
          <p:nvPr/>
        </p:nvGrpSpPr>
        <p:grpSpPr>
          <a:xfrm>
            <a:off x="5401304" y="3142872"/>
            <a:ext cx="2994693" cy="944011"/>
            <a:chOff x="-4028" y="-85330"/>
            <a:chExt cx="788725" cy="248629"/>
          </a:xfrm>
        </p:grpSpPr>
        <p:sp>
          <p:nvSpPr>
            <p:cNvPr id="52" name="Freeform 11"/>
            <p:cNvSpPr/>
            <p:nvPr/>
          </p:nvSpPr>
          <p:spPr>
            <a:xfrm>
              <a:off x="-4028" y="-65453"/>
              <a:ext cx="782117" cy="201004"/>
            </a:xfrm>
            <a:custGeom>
              <a:avLst/>
              <a:gdLst/>
              <a:ahLst/>
              <a:cxnLst/>
              <a:rect l="l" t="t" r="r" b="b"/>
              <a:pathLst>
                <a:path w="782117" h="201004">
                  <a:moveTo>
                    <a:pt x="44320" y="0"/>
                  </a:moveTo>
                  <a:lnTo>
                    <a:pt x="737796" y="0"/>
                  </a:lnTo>
                  <a:cubicBezTo>
                    <a:pt x="749551" y="0"/>
                    <a:pt x="760824" y="4669"/>
                    <a:pt x="769135" y="12981"/>
                  </a:cubicBezTo>
                  <a:cubicBezTo>
                    <a:pt x="777447" y="21293"/>
                    <a:pt x="782117" y="32566"/>
                    <a:pt x="782117" y="44320"/>
                  </a:cubicBezTo>
                  <a:lnTo>
                    <a:pt x="782117" y="156684"/>
                  </a:lnTo>
                  <a:cubicBezTo>
                    <a:pt x="782117" y="181161"/>
                    <a:pt x="762274" y="201004"/>
                    <a:pt x="737796" y="201004"/>
                  </a:cubicBezTo>
                  <a:lnTo>
                    <a:pt x="44320" y="201004"/>
                  </a:lnTo>
                  <a:cubicBezTo>
                    <a:pt x="19843" y="201004"/>
                    <a:pt x="0" y="181161"/>
                    <a:pt x="0" y="156684"/>
                  </a:cubicBezTo>
                  <a:lnTo>
                    <a:pt x="0" y="44320"/>
                  </a:lnTo>
                  <a:cubicBezTo>
                    <a:pt x="0" y="19843"/>
                    <a:pt x="19843" y="0"/>
                    <a:pt x="4432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3" name="TextBox 12"/>
            <p:cNvSpPr txBox="1"/>
            <p:nvPr/>
          </p:nvSpPr>
          <p:spPr>
            <a:xfrm>
              <a:off x="2581" y="-85330"/>
              <a:ext cx="782116" cy="248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ko-KR" altLang="en-US" sz="2100" b="1" smtClean="0">
                  <a:solidFill>
                    <a:srgbClr val="1A1A1A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식당 검색</a:t>
              </a:r>
              <a:r>
                <a:rPr lang="en-US" altLang="ko-KR" sz="2100" b="1" smtClean="0">
                  <a:solidFill>
                    <a:srgbClr val="1A1A1A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(</a:t>
              </a:r>
              <a:r>
                <a:rPr lang="ko-KR" altLang="en-US" sz="2100" b="1" smtClean="0">
                  <a:solidFill>
                    <a:srgbClr val="1A1A1A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검색창</a:t>
              </a:r>
              <a:r>
                <a:rPr lang="en-US" altLang="ko-KR" sz="2100" b="1" smtClean="0">
                  <a:solidFill>
                    <a:srgbClr val="1A1A1A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, </a:t>
              </a:r>
              <a:r>
                <a:rPr lang="ko-KR" altLang="en-US" sz="2100" b="1" smtClean="0">
                  <a:solidFill>
                    <a:srgbClr val="1A1A1A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태그</a:t>
              </a:r>
              <a:r>
                <a:rPr lang="en-US" altLang="ko-KR" sz="2100" b="1" smtClean="0">
                  <a:solidFill>
                    <a:srgbClr val="1A1A1A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)</a:t>
              </a:r>
              <a:endParaRPr lang="en-US" sz="2100" b="1">
                <a:solidFill>
                  <a:srgbClr val="1A1A1A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57" name="Group 14"/>
          <p:cNvGrpSpPr/>
          <p:nvPr/>
        </p:nvGrpSpPr>
        <p:grpSpPr>
          <a:xfrm>
            <a:off x="5380039" y="3972776"/>
            <a:ext cx="2979399" cy="944011"/>
            <a:chOff x="-3154" y="-54893"/>
            <a:chExt cx="784697" cy="248629"/>
          </a:xfrm>
        </p:grpSpPr>
        <p:sp>
          <p:nvSpPr>
            <p:cNvPr id="58" name="Freeform 15"/>
            <p:cNvSpPr/>
            <p:nvPr/>
          </p:nvSpPr>
          <p:spPr>
            <a:xfrm>
              <a:off x="-3154" y="-29660"/>
              <a:ext cx="782117" cy="201004"/>
            </a:xfrm>
            <a:custGeom>
              <a:avLst/>
              <a:gdLst/>
              <a:ahLst/>
              <a:cxnLst/>
              <a:rect l="l" t="t" r="r" b="b"/>
              <a:pathLst>
                <a:path w="782117" h="201004">
                  <a:moveTo>
                    <a:pt x="44320" y="0"/>
                  </a:moveTo>
                  <a:lnTo>
                    <a:pt x="737796" y="0"/>
                  </a:lnTo>
                  <a:cubicBezTo>
                    <a:pt x="749551" y="0"/>
                    <a:pt x="760824" y="4669"/>
                    <a:pt x="769135" y="12981"/>
                  </a:cubicBezTo>
                  <a:cubicBezTo>
                    <a:pt x="777447" y="21293"/>
                    <a:pt x="782117" y="32566"/>
                    <a:pt x="782117" y="44320"/>
                  </a:cubicBezTo>
                  <a:lnTo>
                    <a:pt x="782117" y="156684"/>
                  </a:lnTo>
                  <a:cubicBezTo>
                    <a:pt x="782117" y="181161"/>
                    <a:pt x="762274" y="201004"/>
                    <a:pt x="737796" y="201004"/>
                  </a:cubicBezTo>
                  <a:lnTo>
                    <a:pt x="44320" y="201004"/>
                  </a:lnTo>
                  <a:cubicBezTo>
                    <a:pt x="19843" y="201004"/>
                    <a:pt x="0" y="181161"/>
                    <a:pt x="0" y="156684"/>
                  </a:cubicBezTo>
                  <a:lnTo>
                    <a:pt x="0" y="44320"/>
                  </a:lnTo>
                  <a:cubicBezTo>
                    <a:pt x="0" y="19843"/>
                    <a:pt x="19843" y="0"/>
                    <a:pt x="4432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9" name="TextBox 16"/>
            <p:cNvSpPr txBox="1"/>
            <p:nvPr/>
          </p:nvSpPr>
          <p:spPr>
            <a:xfrm>
              <a:off x="-573" y="-54893"/>
              <a:ext cx="782116" cy="248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ko-KR" altLang="en-US" sz="2100" b="1" smtClean="0">
                  <a:solidFill>
                    <a:srgbClr val="1A1A1A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식당 </a:t>
              </a:r>
              <a:r>
                <a:rPr lang="ko-KR" altLang="en-US" sz="2100" b="1" smtClean="0">
                  <a:solidFill>
                    <a:srgbClr val="1A1A1A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찜</a:t>
              </a:r>
              <a:endParaRPr lang="en-US" sz="2100" b="1">
                <a:solidFill>
                  <a:srgbClr val="1A1A1A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60" name="AutoShape 9"/>
          <p:cNvSpPr/>
          <p:nvPr/>
        </p:nvSpPr>
        <p:spPr>
          <a:xfrm flipV="1">
            <a:off x="3497592" y="2731021"/>
            <a:ext cx="1891198" cy="29206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AutoShape 9"/>
          <p:cNvSpPr/>
          <p:nvPr/>
        </p:nvSpPr>
        <p:spPr>
          <a:xfrm flipV="1">
            <a:off x="3524354" y="4362685"/>
            <a:ext cx="1833374" cy="12889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AutoShape 9"/>
          <p:cNvSpPr/>
          <p:nvPr/>
        </p:nvSpPr>
        <p:spPr>
          <a:xfrm>
            <a:off x="3570062" y="5679353"/>
            <a:ext cx="1797461" cy="117955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3" name="Group 24"/>
          <p:cNvGrpSpPr/>
          <p:nvPr/>
        </p:nvGrpSpPr>
        <p:grpSpPr>
          <a:xfrm>
            <a:off x="10919629" y="4720310"/>
            <a:ext cx="3700212" cy="662542"/>
            <a:chOff x="0" y="-26288"/>
            <a:chExt cx="974541" cy="300291"/>
          </a:xfrm>
        </p:grpSpPr>
        <p:sp>
          <p:nvSpPr>
            <p:cNvPr id="64" name="Freeform 25"/>
            <p:cNvSpPr/>
            <p:nvPr/>
          </p:nvSpPr>
          <p:spPr>
            <a:xfrm>
              <a:off x="0" y="0"/>
              <a:ext cx="969381" cy="252666"/>
            </a:xfrm>
            <a:custGeom>
              <a:avLst/>
              <a:gdLst/>
              <a:ahLst/>
              <a:cxnLst/>
              <a:rect l="l" t="t" r="r" b="b"/>
              <a:pathLst>
                <a:path w="969381" h="252666">
                  <a:moveTo>
                    <a:pt x="35758" y="0"/>
                  </a:moveTo>
                  <a:lnTo>
                    <a:pt x="933623" y="0"/>
                  </a:lnTo>
                  <a:cubicBezTo>
                    <a:pt x="953372" y="0"/>
                    <a:pt x="969381" y="16010"/>
                    <a:pt x="969381" y="35758"/>
                  </a:cubicBezTo>
                  <a:lnTo>
                    <a:pt x="969381" y="216908"/>
                  </a:lnTo>
                  <a:cubicBezTo>
                    <a:pt x="969381" y="236656"/>
                    <a:pt x="953372" y="252666"/>
                    <a:pt x="933623" y="252666"/>
                  </a:cubicBezTo>
                  <a:lnTo>
                    <a:pt x="35758" y="252666"/>
                  </a:lnTo>
                  <a:cubicBezTo>
                    <a:pt x="16010" y="252666"/>
                    <a:pt x="0" y="236656"/>
                    <a:pt x="0" y="216908"/>
                  </a:cubicBezTo>
                  <a:lnTo>
                    <a:pt x="0" y="35758"/>
                  </a:lnTo>
                  <a:cubicBezTo>
                    <a:pt x="0" y="16010"/>
                    <a:pt x="16010" y="0"/>
                    <a:pt x="35758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5" name="TextBox 26"/>
            <p:cNvSpPr txBox="1"/>
            <p:nvPr/>
          </p:nvSpPr>
          <p:spPr>
            <a:xfrm>
              <a:off x="5160" y="-26288"/>
              <a:ext cx="969381" cy="300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ko-KR" altLang="en-US" sz="2100" smtClean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태그 관리</a:t>
              </a:r>
              <a:endPara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6" name="AutoShape 42"/>
          <p:cNvSpPr/>
          <p:nvPr/>
        </p:nvSpPr>
        <p:spPr>
          <a:xfrm flipV="1">
            <a:off x="8431905" y="4386636"/>
            <a:ext cx="2479556" cy="3423441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67" name="AutoShape 44"/>
          <p:cNvSpPr/>
          <p:nvPr/>
        </p:nvSpPr>
        <p:spPr>
          <a:xfrm>
            <a:off x="8349637" y="6102413"/>
            <a:ext cx="2561824" cy="484561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68" name="AutoShape 41"/>
          <p:cNvSpPr/>
          <p:nvPr/>
        </p:nvSpPr>
        <p:spPr>
          <a:xfrm flipV="1">
            <a:off x="14619841" y="5806334"/>
            <a:ext cx="1460539" cy="16231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9" name="Group 21"/>
          <p:cNvGrpSpPr/>
          <p:nvPr/>
        </p:nvGrpSpPr>
        <p:grpSpPr>
          <a:xfrm>
            <a:off x="10911461" y="7764049"/>
            <a:ext cx="3680620" cy="786336"/>
            <a:chOff x="0" y="-27413"/>
            <a:chExt cx="969381" cy="248629"/>
          </a:xfrm>
        </p:grpSpPr>
        <p:sp>
          <p:nvSpPr>
            <p:cNvPr id="70" name="Freeform 22"/>
            <p:cNvSpPr/>
            <p:nvPr/>
          </p:nvSpPr>
          <p:spPr>
            <a:xfrm>
              <a:off x="0" y="0"/>
              <a:ext cx="969381" cy="201004"/>
            </a:xfrm>
            <a:custGeom>
              <a:avLst/>
              <a:gdLst/>
              <a:ahLst/>
              <a:cxnLst/>
              <a:rect l="l" t="t" r="r" b="b"/>
              <a:pathLst>
                <a:path w="969381" h="201004">
                  <a:moveTo>
                    <a:pt x="35758" y="0"/>
                  </a:moveTo>
                  <a:lnTo>
                    <a:pt x="933623" y="0"/>
                  </a:lnTo>
                  <a:cubicBezTo>
                    <a:pt x="953372" y="0"/>
                    <a:pt x="969381" y="16010"/>
                    <a:pt x="969381" y="35758"/>
                  </a:cubicBezTo>
                  <a:lnTo>
                    <a:pt x="969381" y="165245"/>
                  </a:lnTo>
                  <a:cubicBezTo>
                    <a:pt x="969381" y="184994"/>
                    <a:pt x="953372" y="201004"/>
                    <a:pt x="933623" y="201004"/>
                  </a:cubicBezTo>
                  <a:lnTo>
                    <a:pt x="35758" y="201004"/>
                  </a:lnTo>
                  <a:cubicBezTo>
                    <a:pt x="16010" y="201004"/>
                    <a:pt x="0" y="184994"/>
                    <a:pt x="0" y="165245"/>
                  </a:cubicBezTo>
                  <a:lnTo>
                    <a:pt x="0" y="35758"/>
                  </a:lnTo>
                  <a:cubicBezTo>
                    <a:pt x="0" y="16010"/>
                    <a:pt x="16010" y="0"/>
                    <a:pt x="35758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1" name="TextBox 23"/>
            <p:cNvSpPr txBox="1"/>
            <p:nvPr/>
          </p:nvSpPr>
          <p:spPr>
            <a:xfrm>
              <a:off x="0" y="-27413"/>
              <a:ext cx="969381" cy="248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ko-KR" altLang="en-US" sz="2100" b="1" smtClean="0">
                  <a:solidFill>
                    <a:srgbClr val="1A1A1A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사진 관리</a:t>
              </a:r>
              <a:endParaRPr lang="en-US" sz="2100" b="1">
                <a:solidFill>
                  <a:srgbClr val="1A1A1A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72" name="AutoShape 44"/>
          <p:cNvSpPr/>
          <p:nvPr/>
        </p:nvSpPr>
        <p:spPr>
          <a:xfrm>
            <a:off x="8349638" y="6940799"/>
            <a:ext cx="2516110" cy="488651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73" name="Group 45"/>
          <p:cNvGrpSpPr/>
          <p:nvPr/>
        </p:nvGrpSpPr>
        <p:grpSpPr>
          <a:xfrm>
            <a:off x="5375139" y="7347129"/>
            <a:ext cx="2969603" cy="944011"/>
            <a:chOff x="0" y="-18911"/>
            <a:chExt cx="782117" cy="248629"/>
          </a:xfrm>
        </p:grpSpPr>
        <p:sp>
          <p:nvSpPr>
            <p:cNvPr id="74" name="Freeform 46"/>
            <p:cNvSpPr/>
            <p:nvPr/>
          </p:nvSpPr>
          <p:spPr>
            <a:xfrm>
              <a:off x="0" y="0"/>
              <a:ext cx="782117" cy="201004"/>
            </a:xfrm>
            <a:custGeom>
              <a:avLst/>
              <a:gdLst/>
              <a:ahLst/>
              <a:cxnLst/>
              <a:rect l="l" t="t" r="r" b="b"/>
              <a:pathLst>
                <a:path w="782117" h="201004">
                  <a:moveTo>
                    <a:pt x="44320" y="0"/>
                  </a:moveTo>
                  <a:lnTo>
                    <a:pt x="737796" y="0"/>
                  </a:lnTo>
                  <a:cubicBezTo>
                    <a:pt x="749551" y="0"/>
                    <a:pt x="760824" y="4669"/>
                    <a:pt x="769135" y="12981"/>
                  </a:cubicBezTo>
                  <a:cubicBezTo>
                    <a:pt x="777447" y="21293"/>
                    <a:pt x="782117" y="32566"/>
                    <a:pt x="782117" y="44320"/>
                  </a:cubicBezTo>
                  <a:lnTo>
                    <a:pt x="782117" y="156684"/>
                  </a:lnTo>
                  <a:cubicBezTo>
                    <a:pt x="782117" y="181161"/>
                    <a:pt x="762274" y="201004"/>
                    <a:pt x="737796" y="201004"/>
                  </a:cubicBezTo>
                  <a:lnTo>
                    <a:pt x="44320" y="201004"/>
                  </a:lnTo>
                  <a:cubicBezTo>
                    <a:pt x="19843" y="201004"/>
                    <a:pt x="0" y="181161"/>
                    <a:pt x="0" y="156684"/>
                  </a:cubicBezTo>
                  <a:lnTo>
                    <a:pt x="0" y="44320"/>
                  </a:lnTo>
                  <a:cubicBezTo>
                    <a:pt x="0" y="19843"/>
                    <a:pt x="19843" y="0"/>
                    <a:pt x="4432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5" name="TextBox 47"/>
            <p:cNvSpPr txBox="1"/>
            <p:nvPr/>
          </p:nvSpPr>
          <p:spPr>
            <a:xfrm>
              <a:off x="0" y="-18911"/>
              <a:ext cx="782116" cy="248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ko-KR" altLang="en-US" sz="2100" b="1" smtClean="0">
                  <a:solidFill>
                    <a:srgbClr val="1A1A1A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식당 상세 정보 열람</a:t>
              </a:r>
              <a:endParaRPr lang="en-US" sz="2100" b="1">
                <a:solidFill>
                  <a:srgbClr val="1A1A1A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76" name="Group 21"/>
          <p:cNvGrpSpPr/>
          <p:nvPr/>
        </p:nvGrpSpPr>
        <p:grpSpPr>
          <a:xfrm>
            <a:off x="10907114" y="8496777"/>
            <a:ext cx="3680620" cy="786336"/>
            <a:chOff x="0" y="-27413"/>
            <a:chExt cx="969381" cy="248629"/>
          </a:xfrm>
        </p:grpSpPr>
        <p:sp>
          <p:nvSpPr>
            <p:cNvPr id="77" name="Freeform 22"/>
            <p:cNvSpPr/>
            <p:nvPr/>
          </p:nvSpPr>
          <p:spPr>
            <a:xfrm>
              <a:off x="0" y="0"/>
              <a:ext cx="969381" cy="201004"/>
            </a:xfrm>
            <a:custGeom>
              <a:avLst/>
              <a:gdLst/>
              <a:ahLst/>
              <a:cxnLst/>
              <a:rect l="l" t="t" r="r" b="b"/>
              <a:pathLst>
                <a:path w="969381" h="201004">
                  <a:moveTo>
                    <a:pt x="35758" y="0"/>
                  </a:moveTo>
                  <a:lnTo>
                    <a:pt x="933623" y="0"/>
                  </a:lnTo>
                  <a:cubicBezTo>
                    <a:pt x="953372" y="0"/>
                    <a:pt x="969381" y="16010"/>
                    <a:pt x="969381" y="35758"/>
                  </a:cubicBezTo>
                  <a:lnTo>
                    <a:pt x="969381" y="165245"/>
                  </a:lnTo>
                  <a:cubicBezTo>
                    <a:pt x="969381" y="184994"/>
                    <a:pt x="953372" y="201004"/>
                    <a:pt x="933623" y="201004"/>
                  </a:cubicBezTo>
                  <a:lnTo>
                    <a:pt x="35758" y="201004"/>
                  </a:lnTo>
                  <a:cubicBezTo>
                    <a:pt x="16010" y="201004"/>
                    <a:pt x="0" y="184994"/>
                    <a:pt x="0" y="165245"/>
                  </a:cubicBezTo>
                  <a:lnTo>
                    <a:pt x="0" y="35758"/>
                  </a:lnTo>
                  <a:cubicBezTo>
                    <a:pt x="0" y="16010"/>
                    <a:pt x="16010" y="0"/>
                    <a:pt x="35758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8" name="TextBox 23"/>
            <p:cNvSpPr txBox="1"/>
            <p:nvPr/>
          </p:nvSpPr>
          <p:spPr>
            <a:xfrm>
              <a:off x="0" y="-27413"/>
              <a:ext cx="969381" cy="248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ko-KR" altLang="en-US" sz="2100" b="1" smtClean="0">
                  <a:solidFill>
                    <a:srgbClr val="1A1A1A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찜 관리</a:t>
              </a:r>
              <a:endParaRPr lang="en-US" sz="2100" b="1">
                <a:solidFill>
                  <a:srgbClr val="1A1A1A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79" name="AutoShape 44"/>
          <p:cNvSpPr/>
          <p:nvPr/>
        </p:nvSpPr>
        <p:spPr>
          <a:xfrm>
            <a:off x="8358704" y="7820394"/>
            <a:ext cx="2507043" cy="361723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80" name="AutoShape 42"/>
          <p:cNvSpPr/>
          <p:nvPr/>
        </p:nvSpPr>
        <p:spPr>
          <a:xfrm flipH="1" flipV="1">
            <a:off x="8375253" y="3551911"/>
            <a:ext cx="2558896" cy="1516448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902096"/>
            <a:ext cx="16230600" cy="5944457"/>
          </a:xfrm>
          <a:custGeom>
            <a:avLst/>
            <a:gdLst/>
            <a:ahLst/>
            <a:cxnLst/>
            <a:rect l="l" t="t" r="r" b="b"/>
            <a:pathLst>
              <a:path w="16230600" h="5944457">
                <a:moveTo>
                  <a:pt x="0" y="0"/>
                </a:moveTo>
                <a:lnTo>
                  <a:pt x="16230600" y="0"/>
                </a:lnTo>
                <a:lnTo>
                  <a:pt x="16230600" y="5944457"/>
                </a:lnTo>
                <a:lnTo>
                  <a:pt x="0" y="594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945306" y="9634357"/>
            <a:ext cx="1949375" cy="34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12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533268"/>
            <a:ext cx="407670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기능 정의서 (사용자)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81075"/>
            <a:ext cx="16383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03. 기능 정의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026474"/>
            <a:ext cx="16230600" cy="4138803"/>
          </a:xfrm>
          <a:custGeom>
            <a:avLst/>
            <a:gdLst/>
            <a:ahLst/>
            <a:cxnLst/>
            <a:rect l="l" t="t" r="r" b="b"/>
            <a:pathLst>
              <a:path w="16230600" h="4138803">
                <a:moveTo>
                  <a:pt x="0" y="0"/>
                </a:moveTo>
                <a:lnTo>
                  <a:pt x="16230600" y="0"/>
                </a:lnTo>
                <a:lnTo>
                  <a:pt x="16230600" y="4138803"/>
                </a:lnTo>
                <a:lnTo>
                  <a:pt x="0" y="4138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945306" y="9634357"/>
            <a:ext cx="1949375" cy="34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13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533268"/>
            <a:ext cx="42291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기능 정의서 (관리자)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81075"/>
            <a:ext cx="16383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03. 기능 정의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79477" y="3789170"/>
            <a:ext cx="1013379" cy="1102227"/>
          </a:xfrm>
          <a:custGeom>
            <a:avLst/>
            <a:gdLst/>
            <a:ahLst/>
            <a:cxnLst/>
            <a:rect l="l" t="t" r="r" b="b"/>
            <a:pathLst>
              <a:path w="1013379" h="1102227">
                <a:moveTo>
                  <a:pt x="0" y="0"/>
                </a:moveTo>
                <a:lnTo>
                  <a:pt x="1013378" y="0"/>
                </a:lnTo>
                <a:lnTo>
                  <a:pt x="1013378" y="1102227"/>
                </a:lnTo>
                <a:lnTo>
                  <a:pt x="0" y="11022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151110" y="3459836"/>
            <a:ext cx="2338553" cy="1760896"/>
            <a:chOff x="0" y="0"/>
            <a:chExt cx="615915" cy="4637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5915" cy="463775"/>
            </a:xfrm>
            <a:custGeom>
              <a:avLst/>
              <a:gdLst/>
              <a:ahLst/>
              <a:cxnLst/>
              <a:rect l="l" t="t" r="r" b="b"/>
              <a:pathLst>
                <a:path w="615915" h="463775">
                  <a:moveTo>
                    <a:pt x="56280" y="0"/>
                  </a:moveTo>
                  <a:lnTo>
                    <a:pt x="559636" y="0"/>
                  </a:lnTo>
                  <a:cubicBezTo>
                    <a:pt x="574562" y="0"/>
                    <a:pt x="588877" y="5929"/>
                    <a:pt x="599431" y="16484"/>
                  </a:cubicBezTo>
                  <a:cubicBezTo>
                    <a:pt x="609986" y="27038"/>
                    <a:pt x="615915" y="41353"/>
                    <a:pt x="615915" y="56280"/>
                  </a:cubicBezTo>
                  <a:lnTo>
                    <a:pt x="615915" y="407496"/>
                  </a:lnTo>
                  <a:cubicBezTo>
                    <a:pt x="615915" y="422422"/>
                    <a:pt x="609986" y="436737"/>
                    <a:pt x="599431" y="447291"/>
                  </a:cubicBezTo>
                  <a:cubicBezTo>
                    <a:pt x="588877" y="457846"/>
                    <a:pt x="574562" y="463775"/>
                    <a:pt x="559636" y="463775"/>
                  </a:cubicBezTo>
                  <a:lnTo>
                    <a:pt x="56280" y="463775"/>
                  </a:lnTo>
                  <a:cubicBezTo>
                    <a:pt x="41353" y="463775"/>
                    <a:pt x="27038" y="457846"/>
                    <a:pt x="16484" y="447291"/>
                  </a:cubicBezTo>
                  <a:cubicBezTo>
                    <a:pt x="5929" y="436737"/>
                    <a:pt x="0" y="422422"/>
                    <a:pt x="0" y="407496"/>
                  </a:cubicBezTo>
                  <a:lnTo>
                    <a:pt x="0" y="56280"/>
                  </a:lnTo>
                  <a:cubicBezTo>
                    <a:pt x="0" y="41353"/>
                    <a:pt x="5929" y="27038"/>
                    <a:pt x="16484" y="16484"/>
                  </a:cubicBezTo>
                  <a:cubicBezTo>
                    <a:pt x="27038" y="5929"/>
                    <a:pt x="41353" y="0"/>
                    <a:pt x="562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615915" cy="511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366499" y="3459836"/>
            <a:ext cx="2285152" cy="1760896"/>
            <a:chOff x="0" y="0"/>
            <a:chExt cx="601851" cy="4637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1851" cy="463775"/>
            </a:xfrm>
            <a:custGeom>
              <a:avLst/>
              <a:gdLst/>
              <a:ahLst/>
              <a:cxnLst/>
              <a:rect l="l" t="t" r="r" b="b"/>
              <a:pathLst>
                <a:path w="601851" h="463775">
                  <a:moveTo>
                    <a:pt x="57595" y="0"/>
                  </a:moveTo>
                  <a:lnTo>
                    <a:pt x="544256" y="0"/>
                  </a:lnTo>
                  <a:cubicBezTo>
                    <a:pt x="576065" y="0"/>
                    <a:pt x="601851" y="25786"/>
                    <a:pt x="601851" y="57595"/>
                  </a:cubicBezTo>
                  <a:lnTo>
                    <a:pt x="601851" y="406180"/>
                  </a:lnTo>
                  <a:cubicBezTo>
                    <a:pt x="601851" y="437989"/>
                    <a:pt x="576065" y="463775"/>
                    <a:pt x="544256" y="463775"/>
                  </a:cubicBezTo>
                  <a:lnTo>
                    <a:pt x="57595" y="463775"/>
                  </a:lnTo>
                  <a:cubicBezTo>
                    <a:pt x="25786" y="463775"/>
                    <a:pt x="0" y="437989"/>
                    <a:pt x="0" y="406180"/>
                  </a:cubicBezTo>
                  <a:lnTo>
                    <a:pt x="0" y="57595"/>
                  </a:lnTo>
                  <a:cubicBezTo>
                    <a:pt x="0" y="25786"/>
                    <a:pt x="25786" y="0"/>
                    <a:pt x="575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01851" cy="511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10800000">
            <a:off x="3915184" y="3948238"/>
            <a:ext cx="813598" cy="541413"/>
          </a:xfrm>
          <a:custGeom>
            <a:avLst/>
            <a:gdLst/>
            <a:ahLst/>
            <a:cxnLst/>
            <a:rect l="l" t="t" r="r" b="b"/>
            <a:pathLst>
              <a:path w="813598" h="541413">
                <a:moveTo>
                  <a:pt x="0" y="0"/>
                </a:moveTo>
                <a:lnTo>
                  <a:pt x="813598" y="0"/>
                </a:lnTo>
                <a:lnTo>
                  <a:pt x="813598" y="541413"/>
                </a:lnTo>
                <a:lnTo>
                  <a:pt x="0" y="5414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945306" y="9634357"/>
            <a:ext cx="1949375" cy="34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14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1533268"/>
            <a:ext cx="331470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서비스 아키텍처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06917" y="3582478"/>
            <a:ext cx="150060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프론트엔드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41022" y="3582478"/>
            <a:ext cx="907977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백엔드</a:t>
            </a:r>
          </a:p>
        </p:txBody>
      </p:sp>
      <p:sp>
        <p:nvSpPr>
          <p:cNvPr id="15" name="Freeform 15"/>
          <p:cNvSpPr/>
          <p:nvPr/>
        </p:nvSpPr>
        <p:spPr>
          <a:xfrm rot="-10800000">
            <a:off x="8021282" y="3948238"/>
            <a:ext cx="813598" cy="541413"/>
          </a:xfrm>
          <a:custGeom>
            <a:avLst/>
            <a:gdLst/>
            <a:ahLst/>
            <a:cxnLst/>
            <a:rect l="l" t="t" r="r" b="b"/>
            <a:pathLst>
              <a:path w="813598" h="541413">
                <a:moveTo>
                  <a:pt x="0" y="0"/>
                </a:moveTo>
                <a:lnTo>
                  <a:pt x="813598" y="0"/>
                </a:lnTo>
                <a:lnTo>
                  <a:pt x="813598" y="541413"/>
                </a:lnTo>
                <a:lnTo>
                  <a:pt x="0" y="5414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844429" y="3078605"/>
            <a:ext cx="1128091" cy="737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백엔드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API 호출</a:t>
            </a:r>
          </a:p>
        </p:txBody>
      </p:sp>
      <p:sp>
        <p:nvSpPr>
          <p:cNvPr id="17" name="Freeform 17"/>
          <p:cNvSpPr/>
          <p:nvPr/>
        </p:nvSpPr>
        <p:spPr>
          <a:xfrm rot="-5400000">
            <a:off x="5913587" y="5674366"/>
            <a:ext cx="813598" cy="541413"/>
          </a:xfrm>
          <a:custGeom>
            <a:avLst/>
            <a:gdLst/>
            <a:ahLst/>
            <a:cxnLst/>
            <a:rect l="l" t="t" r="r" b="b"/>
            <a:pathLst>
              <a:path w="813598" h="541413">
                <a:moveTo>
                  <a:pt x="0" y="0"/>
                </a:moveTo>
                <a:lnTo>
                  <a:pt x="813599" y="0"/>
                </a:lnTo>
                <a:lnTo>
                  <a:pt x="813599" y="541413"/>
                </a:lnTo>
                <a:lnTo>
                  <a:pt x="0" y="5414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5151110" y="6666196"/>
            <a:ext cx="2285152" cy="1760896"/>
            <a:chOff x="0" y="0"/>
            <a:chExt cx="601851" cy="4637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01851" cy="463775"/>
            </a:xfrm>
            <a:custGeom>
              <a:avLst/>
              <a:gdLst/>
              <a:ahLst/>
              <a:cxnLst/>
              <a:rect l="l" t="t" r="r" b="b"/>
              <a:pathLst>
                <a:path w="601851" h="463775">
                  <a:moveTo>
                    <a:pt x="57595" y="0"/>
                  </a:moveTo>
                  <a:lnTo>
                    <a:pt x="544256" y="0"/>
                  </a:lnTo>
                  <a:cubicBezTo>
                    <a:pt x="576065" y="0"/>
                    <a:pt x="601851" y="25786"/>
                    <a:pt x="601851" y="57595"/>
                  </a:cubicBezTo>
                  <a:lnTo>
                    <a:pt x="601851" y="406180"/>
                  </a:lnTo>
                  <a:cubicBezTo>
                    <a:pt x="601851" y="437989"/>
                    <a:pt x="576065" y="463775"/>
                    <a:pt x="544256" y="463775"/>
                  </a:cubicBezTo>
                  <a:lnTo>
                    <a:pt x="57595" y="463775"/>
                  </a:lnTo>
                  <a:cubicBezTo>
                    <a:pt x="25786" y="463775"/>
                    <a:pt x="0" y="437989"/>
                    <a:pt x="0" y="406180"/>
                  </a:cubicBezTo>
                  <a:lnTo>
                    <a:pt x="0" y="57595"/>
                  </a:lnTo>
                  <a:cubicBezTo>
                    <a:pt x="0" y="25786"/>
                    <a:pt x="25786" y="0"/>
                    <a:pt x="575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601851" cy="511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769249" y="6847089"/>
            <a:ext cx="131735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외부 API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51976" y="7508545"/>
            <a:ext cx="1182223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54"/>
              </a:lnSpc>
              <a:spcBef>
                <a:spcPct val="0"/>
              </a:spcBef>
            </a:pPr>
            <a:r>
              <a:rPr lang="en-US" sz="1753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카카오 지도</a:t>
            </a:r>
          </a:p>
        </p:txBody>
      </p:sp>
      <p:sp>
        <p:nvSpPr>
          <p:cNvPr id="23" name="Freeform 23"/>
          <p:cNvSpPr/>
          <p:nvPr/>
        </p:nvSpPr>
        <p:spPr>
          <a:xfrm rot="-10800000">
            <a:off x="12288562" y="4069577"/>
            <a:ext cx="813598" cy="541413"/>
          </a:xfrm>
          <a:custGeom>
            <a:avLst/>
            <a:gdLst/>
            <a:ahLst/>
            <a:cxnLst/>
            <a:rect l="l" t="t" r="r" b="b"/>
            <a:pathLst>
              <a:path w="813598" h="541413">
                <a:moveTo>
                  <a:pt x="0" y="0"/>
                </a:moveTo>
                <a:lnTo>
                  <a:pt x="813599" y="0"/>
                </a:lnTo>
                <a:lnTo>
                  <a:pt x="813599" y="541413"/>
                </a:lnTo>
                <a:lnTo>
                  <a:pt x="0" y="5414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3660153" y="3471035"/>
            <a:ext cx="2285152" cy="1760896"/>
            <a:chOff x="0" y="0"/>
            <a:chExt cx="601851" cy="4637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1851" cy="463775"/>
            </a:xfrm>
            <a:custGeom>
              <a:avLst/>
              <a:gdLst/>
              <a:ahLst/>
              <a:cxnLst/>
              <a:rect l="l" t="t" r="r" b="b"/>
              <a:pathLst>
                <a:path w="601851" h="463775">
                  <a:moveTo>
                    <a:pt x="57595" y="0"/>
                  </a:moveTo>
                  <a:lnTo>
                    <a:pt x="544256" y="0"/>
                  </a:lnTo>
                  <a:cubicBezTo>
                    <a:pt x="576065" y="0"/>
                    <a:pt x="601851" y="25786"/>
                    <a:pt x="601851" y="57595"/>
                  </a:cubicBezTo>
                  <a:lnTo>
                    <a:pt x="601851" y="406180"/>
                  </a:lnTo>
                  <a:cubicBezTo>
                    <a:pt x="601851" y="437989"/>
                    <a:pt x="576065" y="463775"/>
                    <a:pt x="544256" y="463775"/>
                  </a:cubicBezTo>
                  <a:lnTo>
                    <a:pt x="57595" y="463775"/>
                  </a:lnTo>
                  <a:cubicBezTo>
                    <a:pt x="25786" y="463775"/>
                    <a:pt x="0" y="437989"/>
                    <a:pt x="0" y="406180"/>
                  </a:cubicBezTo>
                  <a:lnTo>
                    <a:pt x="0" y="57595"/>
                  </a:lnTo>
                  <a:cubicBezTo>
                    <a:pt x="0" y="25786"/>
                    <a:pt x="25786" y="0"/>
                    <a:pt x="575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601851" cy="511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066624" y="3582478"/>
            <a:ext cx="163057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데이터베이스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55884" y="5490648"/>
            <a:ext cx="1113365" cy="737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지도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API 호출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045630" y="3264343"/>
            <a:ext cx="120805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쿼리 요청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037390" y="4318727"/>
            <a:ext cx="173601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54"/>
              </a:lnSpc>
              <a:spcBef>
                <a:spcPct val="0"/>
              </a:spcBef>
            </a:pPr>
            <a:r>
              <a:rPr lang="en-US" sz="1753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맛집/회원 등 DB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981075"/>
            <a:ext cx="370008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04. 시스템 구조 및 데이터 설계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257168"/>
            <a:ext cx="12935067" cy="7836209"/>
          </a:xfrm>
          <a:custGeom>
            <a:avLst/>
            <a:gdLst/>
            <a:ahLst/>
            <a:cxnLst/>
            <a:rect l="l" t="t" r="r" b="b"/>
            <a:pathLst>
              <a:path w="12935067" h="7836209">
                <a:moveTo>
                  <a:pt x="0" y="0"/>
                </a:moveTo>
                <a:lnTo>
                  <a:pt x="12935067" y="0"/>
                </a:lnTo>
                <a:lnTo>
                  <a:pt x="12935067" y="7836209"/>
                </a:lnTo>
                <a:lnTo>
                  <a:pt x="0" y="7836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2" b="-24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945306" y="9634357"/>
            <a:ext cx="1949375" cy="34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15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533268"/>
            <a:ext cx="491490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데이터베이스 설계(ERD)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81075"/>
            <a:ext cx="37719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04. 시스템 구조 및 데이터 설계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1814" y="2257168"/>
            <a:ext cx="7626890" cy="7583882"/>
          </a:xfrm>
          <a:custGeom>
            <a:avLst/>
            <a:gdLst/>
            <a:ahLst/>
            <a:cxnLst/>
            <a:rect l="l" t="t" r="r" b="b"/>
            <a:pathLst>
              <a:path w="7626890" h="7583882">
                <a:moveTo>
                  <a:pt x="0" y="0"/>
                </a:moveTo>
                <a:lnTo>
                  <a:pt x="7626891" y="0"/>
                </a:lnTo>
                <a:lnTo>
                  <a:pt x="7626891" y="7583881"/>
                </a:lnTo>
                <a:lnTo>
                  <a:pt x="0" y="7583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" t="-745" r="-893" b="-703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8870258" y="2537126"/>
            <a:ext cx="8648183" cy="4888103"/>
          </a:xfrm>
          <a:custGeom>
            <a:avLst/>
            <a:gdLst/>
            <a:ahLst/>
            <a:cxnLst/>
            <a:rect l="l" t="t" r="r" b="b"/>
            <a:pathLst>
              <a:path w="8648183" h="4888103">
                <a:moveTo>
                  <a:pt x="0" y="0"/>
                </a:moveTo>
                <a:lnTo>
                  <a:pt x="8648183" y="0"/>
                </a:lnTo>
                <a:lnTo>
                  <a:pt x="8648183" y="4888103"/>
                </a:lnTo>
                <a:lnTo>
                  <a:pt x="0" y="4888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4" t="-1094" r="-1836" b="-1912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5945306" y="9634357"/>
            <a:ext cx="1949375" cy="34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16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533268"/>
            <a:ext cx="194310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API 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37719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04. 시스템 구조 및 데이터 설계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52612" y="3619002"/>
            <a:ext cx="1581793" cy="968848"/>
          </a:xfrm>
          <a:custGeom>
            <a:avLst/>
            <a:gdLst/>
            <a:ahLst/>
            <a:cxnLst/>
            <a:rect l="l" t="t" r="r" b="b"/>
            <a:pathLst>
              <a:path w="1581793" h="968848">
                <a:moveTo>
                  <a:pt x="0" y="0"/>
                </a:moveTo>
                <a:lnTo>
                  <a:pt x="1581793" y="0"/>
                </a:lnTo>
                <a:lnTo>
                  <a:pt x="1581793" y="968848"/>
                </a:lnTo>
                <a:lnTo>
                  <a:pt x="0" y="968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0334" y="5920958"/>
            <a:ext cx="1176585" cy="1176585"/>
          </a:xfrm>
          <a:custGeom>
            <a:avLst/>
            <a:gdLst/>
            <a:ahLst/>
            <a:cxnLst/>
            <a:rect l="l" t="t" r="r" b="b"/>
            <a:pathLst>
              <a:path w="1176585" h="1176585">
                <a:moveTo>
                  <a:pt x="0" y="0"/>
                </a:moveTo>
                <a:lnTo>
                  <a:pt x="1176585" y="0"/>
                </a:lnTo>
                <a:lnTo>
                  <a:pt x="1176585" y="1176585"/>
                </a:lnTo>
                <a:lnTo>
                  <a:pt x="0" y="1176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321835" y="3475680"/>
            <a:ext cx="1884418" cy="1255493"/>
          </a:xfrm>
          <a:custGeom>
            <a:avLst/>
            <a:gdLst/>
            <a:ahLst/>
            <a:cxnLst/>
            <a:rect l="l" t="t" r="r" b="b"/>
            <a:pathLst>
              <a:path w="1884418" h="1255493">
                <a:moveTo>
                  <a:pt x="0" y="0"/>
                </a:moveTo>
                <a:lnTo>
                  <a:pt x="1884418" y="0"/>
                </a:lnTo>
                <a:lnTo>
                  <a:pt x="1884418" y="1255493"/>
                </a:lnTo>
                <a:lnTo>
                  <a:pt x="0" y="12554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9124950" y="3434753"/>
            <a:ext cx="0" cy="391975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5469694" y="5958567"/>
            <a:ext cx="2907900" cy="1101367"/>
          </a:xfrm>
          <a:custGeom>
            <a:avLst/>
            <a:gdLst/>
            <a:ahLst/>
            <a:cxnLst/>
            <a:rect l="l" t="t" r="r" b="b"/>
            <a:pathLst>
              <a:path w="2907900" h="1101367">
                <a:moveTo>
                  <a:pt x="0" y="0"/>
                </a:moveTo>
                <a:lnTo>
                  <a:pt x="2907899" y="0"/>
                </a:lnTo>
                <a:lnTo>
                  <a:pt x="2907899" y="1101367"/>
                </a:lnTo>
                <a:lnTo>
                  <a:pt x="0" y="11013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981075"/>
            <a:ext cx="12236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04. UI/UX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945306" y="9634357"/>
            <a:ext cx="1949375" cy="34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17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1533268"/>
            <a:ext cx="39243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핵심 개발 기술 스택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40533" y="3786494"/>
            <a:ext cx="4178346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Node.js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MySQL 8.0.44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React.js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HTML  JavaScript  CSS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24913" y="456232"/>
            <a:ext cx="6524580" cy="9374536"/>
          </a:xfrm>
          <a:custGeom>
            <a:avLst/>
            <a:gdLst/>
            <a:ahLst/>
            <a:cxnLst/>
            <a:rect l="l" t="t" r="r" b="b"/>
            <a:pathLst>
              <a:path w="6524580" h="9374536">
                <a:moveTo>
                  <a:pt x="0" y="0"/>
                </a:moveTo>
                <a:lnTo>
                  <a:pt x="6524580" y="0"/>
                </a:lnTo>
                <a:lnTo>
                  <a:pt x="6524580" y="9374536"/>
                </a:lnTo>
                <a:lnTo>
                  <a:pt x="0" y="9374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26359" y="617794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81075"/>
            <a:ext cx="12236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04. UI/UX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94048" y="9634357"/>
            <a:ext cx="300633" cy="34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18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533268"/>
            <a:ext cx="278130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와이어프레임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15898" y="579695"/>
            <a:ext cx="484810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Header : 로고, 로그인 및 회원가입, 마이페이지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15899" y="9061132"/>
            <a:ext cx="2790701" cy="319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Footer : 저작권 및 이메일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15898" y="1177033"/>
            <a:ext cx="3705101" cy="320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키워드로 맛집 검색 가능한 검색창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209543"/>
            <a:ext cx="339391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gradFill>
                  <a:gsLst>
                    <a:gs pos="0">
                      <a:srgbClr val="F19A5C">
                        <a:alpha val="100000"/>
                      </a:srgbClr>
                    </a:gs>
                    <a:gs pos="100000">
                      <a:srgbClr val="F9DB6F">
                        <a:alpha val="100000"/>
                      </a:srgbClr>
                    </a:gs>
                  </a:gsLst>
                  <a:lin ang="0"/>
                </a:gradFill>
                <a:latin typeface="Inter Bold"/>
                <a:ea typeface="Inter Bold"/>
                <a:cs typeface="Inter Bold"/>
                <a:sym typeface="Inter Bold"/>
              </a:rPr>
              <a:t>메인 페이지 (지도 버전)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15899" y="2100359"/>
            <a:ext cx="279070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중복 선택 가능한 태그들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15898" y="3724035"/>
            <a:ext cx="5000501" cy="319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사용자가 선택 및 검색하여 필터링 된 맛집 결과들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15898" y="3087221"/>
            <a:ext cx="3029807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목록으로 보기 / 지도로 보기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926359" y="9136433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926359" y="5670945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926359" y="3799336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926359" y="3144370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926359" y="2135301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28701" y="2846766"/>
            <a:ext cx="361950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태그 선택 및 검색으로 방송에 </a:t>
            </a:r>
            <a:endParaRPr lang="en-US" sz="1800" smtClean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mtClean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방영되었던 </a:t>
            </a: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맛집을 추천 받고, </a:t>
            </a:r>
            <a:endParaRPr lang="en-US" sz="1800" smtClean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mtClean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추천 </a:t>
            </a: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받은 식당의 위치를 지도 </a:t>
            </a:r>
            <a:endParaRPr lang="en-US" sz="1800" smtClean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mtClean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상에서 </a:t>
            </a: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확인할 수 있는 메인 페이지</a:t>
            </a:r>
          </a:p>
        </p:txBody>
      </p:sp>
      <p:sp>
        <p:nvSpPr>
          <p:cNvPr id="22" name="Freeform 20"/>
          <p:cNvSpPr/>
          <p:nvPr/>
        </p:nvSpPr>
        <p:spPr>
          <a:xfrm>
            <a:off x="10926359" y="1205934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13"/>
          <p:cNvSpPr txBox="1"/>
          <p:nvPr/>
        </p:nvSpPr>
        <p:spPr>
          <a:xfrm>
            <a:off x="11915898" y="5622091"/>
            <a:ext cx="5000501" cy="294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b="1" smtClean="0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연동된 카카오맵으로 식당 표시</a:t>
            </a:r>
            <a:endParaRPr lang="en-US" sz="1800" b="1">
              <a:solidFill>
                <a:srgbClr val="151515"/>
              </a:solidFill>
              <a:latin typeface="Inter Bold" panose="020B0600000101010101" charset="0"/>
              <a:ea typeface="Inter Bold" panose="020B0600000101010101" charset="0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24913" y="456232"/>
            <a:ext cx="6524580" cy="9367693"/>
          </a:xfrm>
          <a:custGeom>
            <a:avLst/>
            <a:gdLst/>
            <a:ahLst/>
            <a:cxnLst/>
            <a:rect l="l" t="t" r="r" b="b"/>
            <a:pathLst>
              <a:path w="6524580" h="9367693">
                <a:moveTo>
                  <a:pt x="0" y="0"/>
                </a:moveTo>
                <a:lnTo>
                  <a:pt x="6524580" y="0"/>
                </a:lnTo>
                <a:lnTo>
                  <a:pt x="6524580" y="9367693"/>
                </a:lnTo>
                <a:lnTo>
                  <a:pt x="0" y="9367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26359" y="617794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26359" y="9136433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26359" y="3799336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26359" y="3144370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26359" y="2135301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981075"/>
            <a:ext cx="12236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04. UI/UX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03127" y="9634357"/>
            <a:ext cx="291554" cy="34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19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533268"/>
            <a:ext cx="270510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와이어프레임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15898" y="579695"/>
            <a:ext cx="5152902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Header : 로고, 로그인 및 회원가입, 마이페이지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15899" y="9061132"/>
            <a:ext cx="2920254" cy="319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Footer : 저작권 및 이메일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15898" y="1177034"/>
            <a:ext cx="363789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키워드로 맛집 검색 가능한 검색창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209543"/>
            <a:ext cx="339391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gradFill>
                  <a:gsLst>
                    <a:gs pos="0">
                      <a:srgbClr val="F19A5C">
                        <a:alpha val="100000"/>
                      </a:srgbClr>
                    </a:gs>
                    <a:gs pos="100000">
                      <a:srgbClr val="F9DB6F">
                        <a:alpha val="100000"/>
                      </a:srgbClr>
                    </a:gs>
                  </a:gsLst>
                  <a:lin ang="0"/>
                </a:gradFill>
                <a:latin typeface="Inter Bold"/>
                <a:ea typeface="Inter Bold"/>
                <a:cs typeface="Inter Bold"/>
                <a:sym typeface="Inter Bold"/>
              </a:rPr>
              <a:t>메인 페이지 (목록 버전)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15899" y="2132127"/>
            <a:ext cx="276231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중복 선택 가능한 태그들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15898" y="3600602"/>
            <a:ext cx="5152901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사용자가 선택 및 검색하여 필터링 된 맛집 결과들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(가게 대표 사진, 상호명, 주소, 해당 태그)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15898" y="3087221"/>
            <a:ext cx="299999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목록으로 보기 / 지도로 보기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2846766"/>
            <a:ext cx="339391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태그 선택 및 검색으로 필터링된 추천 맛집들을 목록 형태로 확인할 수 있는 페이지</a:t>
            </a:r>
          </a:p>
        </p:txBody>
      </p:sp>
      <p:sp>
        <p:nvSpPr>
          <p:cNvPr id="20" name="Freeform 8"/>
          <p:cNvSpPr/>
          <p:nvPr/>
        </p:nvSpPr>
        <p:spPr>
          <a:xfrm>
            <a:off x="10926359" y="1228468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33371" y="1395413"/>
            <a:ext cx="1427417" cy="1427417"/>
            <a:chOff x="0" y="0"/>
            <a:chExt cx="381355" cy="3813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1355" cy="381355"/>
            </a:xfrm>
            <a:custGeom>
              <a:avLst/>
              <a:gdLst/>
              <a:ahLst/>
              <a:cxnLst/>
              <a:rect l="l" t="t" r="r" b="b"/>
              <a:pathLst>
                <a:path w="381355" h="381355">
                  <a:moveTo>
                    <a:pt x="0" y="0"/>
                  </a:moveTo>
                  <a:lnTo>
                    <a:pt x="381355" y="0"/>
                  </a:lnTo>
                  <a:lnTo>
                    <a:pt x="381355" y="381355"/>
                  </a:lnTo>
                  <a:lnTo>
                    <a:pt x="0" y="381355"/>
                  </a:ln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81355" cy="428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94721" y="1559465"/>
            <a:ext cx="6538822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54665" y="1904685"/>
            <a:ext cx="784830" cy="36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07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63634" y="1368633"/>
            <a:ext cx="21065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4"/>
              </a:lnSpc>
              <a:spcBef>
                <a:spcPct val="0"/>
              </a:spcBef>
            </a:pPr>
            <a:r>
              <a:rPr lang="en-US" sz="2496" b="1">
                <a:solidFill>
                  <a:srgbClr val="151515"/>
                </a:solidFill>
                <a:latin typeface="Inter Bold"/>
                <a:ea typeface="Inter Bold"/>
                <a:cs typeface="Inter Bold"/>
                <a:sym typeface="Inter Bold"/>
              </a:rPr>
              <a:t>프로젝트 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63635" y="3038763"/>
            <a:ext cx="170333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51515"/>
                </a:solidFill>
                <a:latin typeface="Inter Bold"/>
                <a:ea typeface="Inter Bold"/>
                <a:cs typeface="Inter Bold"/>
                <a:sym typeface="Inter Bold"/>
              </a:rPr>
              <a:t>서비스 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63634" y="4757109"/>
            <a:ext cx="1361765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51515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63634" y="6461543"/>
            <a:ext cx="3800165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51515"/>
                </a:solidFill>
                <a:latin typeface="Inter Bold"/>
                <a:ea typeface="Inter Bold"/>
                <a:cs typeface="Inter Bold"/>
                <a:sym typeface="Inter Bold"/>
              </a:rPr>
              <a:t>시스템 구조 및 데이터 설계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63634" y="1807586"/>
            <a:ext cx="2580965" cy="1066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- 팀 구성 및 역할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- 프로젝트 소개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- 시장조사 데이터 &amp; 벤치마킹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- 프로젝트 타임라인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63635" y="3494630"/>
            <a:ext cx="235236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- 사용자 정의 및 타깃 분석</a:t>
            </a:r>
          </a:p>
          <a:p>
            <a:pPr algn="l">
              <a:lnSpc>
                <a:spcPts val="2099"/>
              </a:lnSpc>
            </a:pPr>
            <a:r>
              <a:rPr lang="en-US" sz="1499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- 요구사항 정의</a:t>
            </a:r>
          </a:p>
          <a:p>
            <a:pPr algn="l">
              <a:lnSpc>
                <a:spcPts val="2099"/>
              </a:lnSpc>
            </a:pPr>
            <a:r>
              <a:rPr lang="en-US" sz="1499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- SWOT 분석</a:t>
            </a:r>
          </a:p>
          <a:p>
            <a:pPr algn="l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- 유스케이스 다이어그램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63635" y="6960993"/>
            <a:ext cx="2352365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- 서비스 아키텍처</a:t>
            </a:r>
          </a:p>
          <a:p>
            <a:pPr algn="l">
              <a:lnSpc>
                <a:spcPts val="2099"/>
              </a:lnSpc>
            </a:pPr>
            <a:r>
              <a:rPr lang="en-US" sz="1499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- 데이터베이스 설계(ERD)</a:t>
            </a:r>
          </a:p>
          <a:p>
            <a:pPr algn="l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- API 설계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63634" y="5230118"/>
            <a:ext cx="197136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– 기능 정의서 (사용자)</a:t>
            </a:r>
          </a:p>
          <a:p>
            <a:pPr algn="l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- 기능 정의서 (관리자)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45306" y="9634357"/>
            <a:ext cx="194937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363634" y="8115300"/>
            <a:ext cx="1056965" cy="41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51515"/>
                </a:solidFill>
                <a:latin typeface="Inter Bold"/>
                <a:ea typeface="Inter Bold"/>
                <a:cs typeface="Inter Bold"/>
                <a:sym typeface="Inter Bold"/>
              </a:rPr>
              <a:t>UI/UX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63635" y="8623996"/>
            <a:ext cx="1971364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- 핵심 개발 기술 스택</a:t>
            </a:r>
          </a:p>
          <a:p>
            <a:pPr algn="l">
              <a:lnSpc>
                <a:spcPts val="2099"/>
              </a:lnSpc>
            </a:pPr>
            <a:r>
              <a:rPr lang="en-US" sz="1499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- 와이어프레임</a:t>
            </a:r>
          </a:p>
          <a:p>
            <a:pPr algn="l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- 프로토타입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733371" y="3086388"/>
            <a:ext cx="1427417" cy="1427417"/>
            <a:chOff x="0" y="0"/>
            <a:chExt cx="381355" cy="3813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81355" cy="381355"/>
            </a:xfrm>
            <a:custGeom>
              <a:avLst/>
              <a:gdLst/>
              <a:ahLst/>
              <a:cxnLst/>
              <a:rect l="l" t="t" r="r" b="b"/>
              <a:pathLst>
                <a:path w="381355" h="381355">
                  <a:moveTo>
                    <a:pt x="0" y="0"/>
                  </a:moveTo>
                  <a:lnTo>
                    <a:pt x="381355" y="0"/>
                  </a:lnTo>
                  <a:lnTo>
                    <a:pt x="381355" y="381355"/>
                  </a:lnTo>
                  <a:lnTo>
                    <a:pt x="0" y="381355"/>
                  </a:ln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81355" cy="428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054665" y="3595661"/>
            <a:ext cx="784830" cy="36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07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02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733371" y="4780505"/>
            <a:ext cx="1427417" cy="1427417"/>
            <a:chOff x="0" y="0"/>
            <a:chExt cx="381355" cy="38135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81355" cy="381355"/>
            </a:xfrm>
            <a:custGeom>
              <a:avLst/>
              <a:gdLst/>
              <a:ahLst/>
              <a:cxnLst/>
              <a:rect l="l" t="t" r="r" b="b"/>
              <a:pathLst>
                <a:path w="381355" h="381355">
                  <a:moveTo>
                    <a:pt x="0" y="0"/>
                  </a:moveTo>
                  <a:lnTo>
                    <a:pt x="381355" y="0"/>
                  </a:lnTo>
                  <a:lnTo>
                    <a:pt x="381355" y="381355"/>
                  </a:lnTo>
                  <a:lnTo>
                    <a:pt x="0" y="381355"/>
                  </a:ln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381355" cy="428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054665" y="5289778"/>
            <a:ext cx="784830" cy="36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07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03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733371" y="6474622"/>
            <a:ext cx="1427417" cy="1427417"/>
            <a:chOff x="0" y="0"/>
            <a:chExt cx="381355" cy="38135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81355" cy="381355"/>
            </a:xfrm>
            <a:custGeom>
              <a:avLst/>
              <a:gdLst/>
              <a:ahLst/>
              <a:cxnLst/>
              <a:rect l="l" t="t" r="r" b="b"/>
              <a:pathLst>
                <a:path w="381355" h="381355">
                  <a:moveTo>
                    <a:pt x="0" y="0"/>
                  </a:moveTo>
                  <a:lnTo>
                    <a:pt x="381355" y="0"/>
                  </a:lnTo>
                  <a:lnTo>
                    <a:pt x="381355" y="381355"/>
                  </a:lnTo>
                  <a:lnTo>
                    <a:pt x="0" y="381355"/>
                  </a:ln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381355" cy="428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054665" y="6983894"/>
            <a:ext cx="784830" cy="36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07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04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733371" y="8168739"/>
            <a:ext cx="1427417" cy="1427417"/>
            <a:chOff x="0" y="0"/>
            <a:chExt cx="381355" cy="38135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81355" cy="381355"/>
            </a:xfrm>
            <a:custGeom>
              <a:avLst/>
              <a:gdLst/>
              <a:ahLst/>
              <a:cxnLst/>
              <a:rect l="l" t="t" r="r" b="b"/>
              <a:pathLst>
                <a:path w="381355" h="381355">
                  <a:moveTo>
                    <a:pt x="0" y="0"/>
                  </a:moveTo>
                  <a:lnTo>
                    <a:pt x="381355" y="0"/>
                  </a:lnTo>
                  <a:lnTo>
                    <a:pt x="381355" y="381355"/>
                  </a:lnTo>
                  <a:lnTo>
                    <a:pt x="0" y="381355"/>
                  </a:ln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381355" cy="428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054665" y="8678011"/>
            <a:ext cx="784830" cy="36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07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20586" y="456232"/>
            <a:ext cx="6483462" cy="9367693"/>
          </a:xfrm>
          <a:custGeom>
            <a:avLst/>
            <a:gdLst/>
            <a:ahLst/>
            <a:cxnLst/>
            <a:rect l="l" t="t" r="r" b="b"/>
            <a:pathLst>
              <a:path w="6483462" h="9367693">
                <a:moveTo>
                  <a:pt x="0" y="0"/>
                </a:moveTo>
                <a:lnTo>
                  <a:pt x="6483461" y="0"/>
                </a:lnTo>
                <a:lnTo>
                  <a:pt x="6483461" y="9367693"/>
                </a:lnTo>
                <a:lnTo>
                  <a:pt x="0" y="9367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26359" y="617794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26359" y="3905233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26359" y="2811135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26359" y="1822934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981075"/>
            <a:ext cx="12236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04. UI/UX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26001" y="9634357"/>
            <a:ext cx="36868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20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1533268"/>
            <a:ext cx="270510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와이어프레임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15898" y="579695"/>
            <a:ext cx="5059947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Header : 로고, 로그인 및 회원가입, 마이페이지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209543"/>
            <a:ext cx="33909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gradFill>
                  <a:gsLst>
                    <a:gs pos="0">
                      <a:srgbClr val="F19A5C">
                        <a:alpha val="100000"/>
                      </a:srgbClr>
                    </a:gs>
                    <a:gs pos="100000">
                      <a:srgbClr val="F9DB6F">
                        <a:alpha val="100000"/>
                      </a:srgbClr>
                    </a:gs>
                  </a:gsLst>
                  <a:lin ang="0"/>
                </a:gradFill>
                <a:latin typeface="Inter Bold"/>
                <a:ea typeface="Inter Bold"/>
                <a:cs typeface="Inter Bold"/>
                <a:sym typeface="Inter Bold"/>
              </a:rPr>
              <a:t>식당 상세 페이지 (소개)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15899" y="1822934"/>
            <a:ext cx="2781002" cy="319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식당 상세 정보 및 대표 사진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15899" y="2505994"/>
            <a:ext cx="6074133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6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제보하기 : 해당 식당 관련 정보 및 이미지를 제보할 수 있다</a:t>
            </a:r>
          </a:p>
          <a:p>
            <a:pPr algn="l">
              <a:lnSpc>
                <a:spcPts val="2520"/>
              </a:lnSpc>
            </a:pPr>
            <a:r>
              <a:rPr lang="en-US" sz="16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♡ 좋아요 : 회원 전용 기능으로, 원하는 가게를 즐겨찾을 수 있다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6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↑ 공유하기 : URL 복사로 해당 식당 상세 페이지를 공유할 수 있다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846766"/>
            <a:ext cx="3263660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특정 식당의 상세 정보(이미지)를 확인할 수 있는 페이지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926359" y="6750437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3"/>
          <p:cNvSpPr txBox="1"/>
          <p:nvPr/>
        </p:nvSpPr>
        <p:spPr>
          <a:xfrm>
            <a:off x="11915898" y="3917207"/>
            <a:ext cx="3466803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 b="1" smtClean="0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식당 상세 페이지의 세부 목록</a:t>
            </a:r>
            <a:endParaRPr lang="en-US" sz="1800" b="1">
              <a:solidFill>
                <a:srgbClr val="151515"/>
              </a:solidFill>
              <a:latin typeface="Inter Bold" panose="020B0600000101010101" charset="0"/>
              <a:ea typeface="Inter Bold" panose="020B0600000101010101" charset="0"/>
              <a:cs typeface="Inter Medium"/>
              <a:sym typeface="Inter Medium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11915898" y="6747756"/>
            <a:ext cx="5059947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ko-KR" sz="1800" b="1" smtClean="0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‘</a:t>
            </a:r>
            <a:r>
              <a:rPr lang="ko-KR" altLang="en-US" sz="1800" b="1" smtClean="0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소개</a:t>
            </a:r>
            <a:r>
              <a:rPr lang="en-US" altLang="ko-KR" sz="1800" b="1" smtClean="0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’ </a:t>
            </a:r>
            <a:r>
              <a:rPr lang="ko-KR" altLang="en-US" sz="1800" b="1" smtClean="0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목록에선 식당의 모든 사진을 볼 수 있다</a:t>
            </a:r>
            <a:endParaRPr lang="en-US" sz="1800" b="1">
              <a:solidFill>
                <a:srgbClr val="151515"/>
              </a:solidFill>
              <a:latin typeface="Inter Bold" panose="020B0600000101010101" charset="0"/>
              <a:ea typeface="Inter Bold" panose="020B0600000101010101" charset="0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20586" y="456232"/>
            <a:ext cx="6483462" cy="9358318"/>
          </a:xfrm>
          <a:custGeom>
            <a:avLst/>
            <a:gdLst/>
            <a:ahLst/>
            <a:cxnLst/>
            <a:rect l="l" t="t" r="r" b="b"/>
            <a:pathLst>
              <a:path w="6483462" h="9358318">
                <a:moveTo>
                  <a:pt x="0" y="0"/>
                </a:moveTo>
                <a:lnTo>
                  <a:pt x="6483461" y="0"/>
                </a:lnTo>
                <a:lnTo>
                  <a:pt x="6483461" y="9358318"/>
                </a:lnTo>
                <a:lnTo>
                  <a:pt x="0" y="9358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26359" y="617794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26359" y="3905233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26359" y="2811135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26359" y="1822934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26359" y="6750437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981075"/>
            <a:ext cx="12236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04. UI/UX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26000" y="9634357"/>
            <a:ext cx="36868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21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533268"/>
            <a:ext cx="262890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와이어프레임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15898" y="579695"/>
            <a:ext cx="4695701" cy="614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Header : 로고, 로그인 및 회원가입, 마이페이지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209543"/>
            <a:ext cx="355107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gradFill>
                  <a:gsLst>
                    <a:gs pos="0">
                      <a:srgbClr val="F19A5C">
                        <a:alpha val="100000"/>
                      </a:srgbClr>
                    </a:gs>
                    <a:gs pos="100000">
                      <a:srgbClr val="F9DB6F">
                        <a:alpha val="100000"/>
                      </a:srgbClr>
                    </a:gs>
                  </a:gsLst>
                  <a:lin ang="0"/>
                </a:gradFill>
                <a:latin typeface="Inter Bold"/>
                <a:ea typeface="Inter Bold"/>
                <a:cs typeface="Inter Bold"/>
                <a:sym typeface="Inter Bold"/>
              </a:rPr>
              <a:t>식당 상세 페이지 (위치)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15899" y="1747633"/>
            <a:ext cx="3171701" cy="293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식당 상세 정보 및 대표 사진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15898" y="2452101"/>
            <a:ext cx="6219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6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제보하기 : 해당 식당 관련 정보 및 이미지를 제보할 수 있다</a:t>
            </a:r>
          </a:p>
          <a:p>
            <a:pPr algn="l">
              <a:lnSpc>
                <a:spcPts val="2520"/>
              </a:lnSpc>
            </a:pPr>
            <a:r>
              <a:rPr lang="en-US" sz="16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♡ 좋아요 : 회원 전용 기능으로, 원하는 가게를 즐겨찾을 수 있다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6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↑ 공유하기 : URL 복사로 해당 식당 상세 페이지를 공유할 수 있다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2846766"/>
            <a:ext cx="3263660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특정 식당의 상세 정보(위치)를   확인할 수 있는 페이지</a:t>
            </a:r>
          </a:p>
        </p:txBody>
      </p:sp>
      <p:sp>
        <p:nvSpPr>
          <p:cNvPr id="24" name="TextBox 14"/>
          <p:cNvSpPr txBox="1"/>
          <p:nvPr/>
        </p:nvSpPr>
        <p:spPr>
          <a:xfrm>
            <a:off x="11913720" y="3895593"/>
            <a:ext cx="317170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 b="1" smtClean="0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식당 상세 페이지의 세부 목록</a:t>
            </a:r>
            <a:endParaRPr lang="en-US" sz="1800" b="1">
              <a:solidFill>
                <a:srgbClr val="151515"/>
              </a:solidFill>
              <a:latin typeface="Inter Bold" panose="020B0600000101010101" charset="0"/>
              <a:ea typeface="Inter Bold" panose="020B0600000101010101" charset="0"/>
              <a:cs typeface="Inter Medium"/>
              <a:sym typeface="Inter Medium"/>
            </a:endParaRPr>
          </a:p>
        </p:txBody>
      </p:sp>
      <p:sp>
        <p:nvSpPr>
          <p:cNvPr id="26" name="TextBox 14"/>
          <p:cNvSpPr txBox="1"/>
          <p:nvPr/>
        </p:nvSpPr>
        <p:spPr>
          <a:xfrm>
            <a:off x="11913720" y="6778315"/>
            <a:ext cx="6221878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 smtClean="0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‘</a:t>
            </a:r>
            <a:r>
              <a:rPr lang="ko-KR" altLang="en-US" sz="1800" b="1" smtClean="0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위치</a:t>
            </a:r>
            <a:r>
              <a:rPr lang="en-US" altLang="ko-KR" sz="1800" b="1" smtClean="0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’ </a:t>
            </a:r>
            <a:r>
              <a:rPr lang="ko-KR" altLang="en-US" sz="1800" b="1" smtClean="0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목록에선 식당의 지도상 위치 및 주소를 확인할 수 있다</a:t>
            </a:r>
            <a:endParaRPr lang="en-US" sz="1800" b="1">
              <a:solidFill>
                <a:srgbClr val="151515"/>
              </a:solidFill>
              <a:latin typeface="Inter Bold" panose="020B0600000101010101" charset="0"/>
              <a:ea typeface="Inter Bold" panose="020B0600000101010101" charset="0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42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20586" y="456232"/>
            <a:ext cx="6483462" cy="9358318"/>
          </a:xfrm>
          <a:custGeom>
            <a:avLst/>
            <a:gdLst/>
            <a:ahLst/>
            <a:cxnLst/>
            <a:rect l="l" t="t" r="r" b="b"/>
            <a:pathLst>
              <a:path w="6483462" h="9358318">
                <a:moveTo>
                  <a:pt x="0" y="0"/>
                </a:moveTo>
                <a:lnTo>
                  <a:pt x="6483461" y="0"/>
                </a:lnTo>
                <a:lnTo>
                  <a:pt x="6483461" y="9358318"/>
                </a:lnTo>
                <a:lnTo>
                  <a:pt x="0" y="9358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26359" y="617794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26359" y="3905233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26359" y="2811135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26359" y="1822934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26359" y="6750437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981075"/>
            <a:ext cx="12236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04. UI/UX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49800" y="9634357"/>
            <a:ext cx="44488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22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533268"/>
            <a:ext cx="262890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와이어프레임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15898" y="579695"/>
            <a:ext cx="492430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Header : 로고, 로그인 및 회원가입, 마이페이지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209543"/>
            <a:ext cx="34671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gradFill>
                  <a:gsLst>
                    <a:gs pos="0">
                      <a:srgbClr val="F19A5C">
                        <a:alpha val="100000"/>
                      </a:srgbClr>
                    </a:gs>
                    <a:gs pos="100000">
                      <a:srgbClr val="F9DB6F">
                        <a:alpha val="100000"/>
                      </a:srgbClr>
                    </a:gs>
                  </a:gsLst>
                  <a:lin ang="0"/>
                </a:gradFill>
                <a:latin typeface="Inter Bold"/>
                <a:ea typeface="Inter Bold"/>
                <a:cs typeface="Inter Bold"/>
                <a:sym typeface="Inter Bold"/>
              </a:rPr>
              <a:t>식당 상세 페이지 (리뷰)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15899" y="1747633"/>
            <a:ext cx="309550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식당 상세 정보 및 대표 사진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15898" y="2484154"/>
            <a:ext cx="6231285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6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제보하기 : 해당 식당 관련 정보 및 이미지를 제보할 수 있다</a:t>
            </a:r>
          </a:p>
          <a:p>
            <a:pPr algn="l">
              <a:lnSpc>
                <a:spcPts val="2520"/>
              </a:lnSpc>
            </a:pPr>
            <a:r>
              <a:rPr lang="en-US" sz="16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♡ 좋아요 : 회원 전용 기능으로, 원하는 가게를 즐겨찾을 수 있다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6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↑ 공유하기 : URL 복사로 해당 식당 상세 페이지를 공유할 수 있다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2846766"/>
            <a:ext cx="33147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특정 식당의 상세 정보(리뷰)를   확인할 수 있는 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15899" y="6385577"/>
            <a:ext cx="5978782" cy="923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4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‘리뷰’ 목록에선 회원들이 해당 식당에 남긴 리뷰를 확인할 수 있다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4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리뷰엔 작성자의 간단한 정보, 작성자가 남긴 평점 및 리뷰, </a:t>
            </a:r>
            <a:endParaRPr lang="en-US" sz="1400" b="1" smtClean="0">
              <a:solidFill>
                <a:srgbClr val="151515"/>
              </a:solidFill>
              <a:latin typeface="Inter Bold" panose="020B0600000101010101" charset="0"/>
              <a:ea typeface="Inter Bold" panose="020B0600000101010101" charset="0"/>
              <a:cs typeface="Inter"/>
              <a:sym typeface="Inte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400" b="1" smtClean="0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‘</a:t>
            </a:r>
            <a:r>
              <a:rPr lang="en-US" sz="14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좋아요’ 버튼이 있으며, 다른 사용자들이 리뷰에 ‘좋아요’를 누를 수 있다</a:t>
            </a:r>
          </a:p>
        </p:txBody>
      </p:sp>
      <p:sp>
        <p:nvSpPr>
          <p:cNvPr id="19" name="TextBox 14"/>
          <p:cNvSpPr txBox="1"/>
          <p:nvPr/>
        </p:nvSpPr>
        <p:spPr>
          <a:xfrm>
            <a:off x="11915898" y="3915030"/>
            <a:ext cx="3095501" cy="29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 b="1" smtClean="0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식당 상세 페이지의 세부 목록</a:t>
            </a:r>
            <a:endParaRPr lang="en-US" sz="1800" b="1">
              <a:solidFill>
                <a:srgbClr val="151515"/>
              </a:solidFill>
              <a:latin typeface="Inter Bold" panose="020B0600000101010101" charset="0"/>
              <a:ea typeface="Inter Bold" panose="020B0600000101010101" charset="0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20586" y="456232"/>
            <a:ext cx="6455673" cy="9358318"/>
          </a:xfrm>
          <a:custGeom>
            <a:avLst/>
            <a:gdLst/>
            <a:ahLst/>
            <a:cxnLst/>
            <a:rect l="l" t="t" r="r" b="b"/>
            <a:pathLst>
              <a:path w="6455673" h="9358318">
                <a:moveTo>
                  <a:pt x="0" y="0"/>
                </a:moveTo>
                <a:lnTo>
                  <a:pt x="6455673" y="0"/>
                </a:lnTo>
                <a:lnTo>
                  <a:pt x="6455673" y="9358318"/>
                </a:lnTo>
                <a:lnTo>
                  <a:pt x="0" y="9358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26359" y="617794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26359" y="3905233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26359" y="2811135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26359" y="1822934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26359" y="6750437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981075"/>
            <a:ext cx="12236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04. UI/UX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26001" y="9634357"/>
            <a:ext cx="36868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23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533268"/>
            <a:ext cx="278130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와이어프레임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209543"/>
            <a:ext cx="34671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gradFill>
                  <a:gsLst>
                    <a:gs pos="0">
                      <a:srgbClr val="F19A5C">
                        <a:alpha val="100000"/>
                      </a:srgbClr>
                    </a:gs>
                    <a:gs pos="100000">
                      <a:srgbClr val="F9DB6F">
                        <a:alpha val="100000"/>
                      </a:srgbClr>
                    </a:gs>
                  </a:gsLst>
                  <a:lin ang="0"/>
                </a:gradFill>
                <a:latin typeface="Inter Bold"/>
                <a:ea typeface="Inter Bold"/>
                <a:cs typeface="Inter Bold"/>
                <a:sym typeface="Inter Bold"/>
              </a:rPr>
              <a:t>식당 상세 페이지 (클립)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2846766"/>
            <a:ext cx="3263660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특정 식당의 상세 정보(클립)를   확인할 수 있는 페이지</a:t>
            </a:r>
          </a:p>
        </p:txBody>
      </p:sp>
      <p:sp>
        <p:nvSpPr>
          <p:cNvPr id="19" name="TextBox 12"/>
          <p:cNvSpPr txBox="1"/>
          <p:nvPr/>
        </p:nvSpPr>
        <p:spPr>
          <a:xfrm>
            <a:off x="11915898" y="579695"/>
            <a:ext cx="492430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Header : 로고, 로그인 및 회원가입, 마이페이지</a:t>
            </a:r>
          </a:p>
        </p:txBody>
      </p:sp>
      <p:sp>
        <p:nvSpPr>
          <p:cNvPr id="20" name="TextBox 14"/>
          <p:cNvSpPr txBox="1"/>
          <p:nvPr/>
        </p:nvSpPr>
        <p:spPr>
          <a:xfrm>
            <a:off x="11915899" y="1747633"/>
            <a:ext cx="309550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식당 상세 정보 및 대표 사진 </a:t>
            </a:r>
          </a:p>
        </p:txBody>
      </p:sp>
      <p:sp>
        <p:nvSpPr>
          <p:cNvPr id="21" name="TextBox 16"/>
          <p:cNvSpPr txBox="1"/>
          <p:nvPr/>
        </p:nvSpPr>
        <p:spPr>
          <a:xfrm>
            <a:off x="11915898" y="2484154"/>
            <a:ext cx="6231285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6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제보하기 : 해당 식당 관련 정보 및 이미지를 제보할 수 있다</a:t>
            </a:r>
          </a:p>
          <a:p>
            <a:pPr algn="l">
              <a:lnSpc>
                <a:spcPts val="2520"/>
              </a:lnSpc>
            </a:pPr>
            <a:r>
              <a:rPr lang="en-US" sz="16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♡ 좋아요 : 회원 전용 기능으로, 원하는 가게를 즐겨찾을 수 있다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6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↑ 공유하기 : URL 복사로 해당 식당 상세 페이지를 공유할 수 있다</a:t>
            </a:r>
          </a:p>
        </p:txBody>
      </p:sp>
      <p:sp>
        <p:nvSpPr>
          <p:cNvPr id="22" name="TextBox 14"/>
          <p:cNvSpPr txBox="1"/>
          <p:nvPr/>
        </p:nvSpPr>
        <p:spPr>
          <a:xfrm>
            <a:off x="11915898" y="3915030"/>
            <a:ext cx="3095501" cy="29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 b="1" smtClean="0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식당 상세 페이지의 세부 목록</a:t>
            </a:r>
            <a:endParaRPr lang="en-US" sz="1800" b="1">
              <a:solidFill>
                <a:srgbClr val="151515"/>
              </a:solidFill>
              <a:latin typeface="Inter Bold" panose="020B0600000101010101" charset="0"/>
              <a:ea typeface="Inter Bold" panose="020B0600000101010101" charset="0"/>
              <a:cs typeface="Inter Medium"/>
              <a:sym typeface="Inter Medium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11915898" y="6605783"/>
            <a:ext cx="536295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ko-KR" sz="1800" b="1" smtClean="0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‘</a:t>
            </a:r>
            <a:r>
              <a:rPr lang="ko-KR" altLang="en-US" sz="1800" b="1" smtClean="0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클립</a:t>
            </a:r>
            <a:r>
              <a:rPr lang="en-US" altLang="ko-KR" sz="1800" b="1" smtClean="0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’ </a:t>
            </a:r>
            <a:r>
              <a:rPr lang="ko-KR" altLang="en-US" sz="1800" b="1" smtClean="0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목록에선 식당 관련 유튜브 쇼츠 및 동영상</a:t>
            </a:r>
            <a:endParaRPr lang="en-US" altLang="ko-KR" sz="1800" b="1" smtClean="0">
              <a:solidFill>
                <a:srgbClr val="151515"/>
              </a:solidFill>
              <a:latin typeface="Inter Bold" panose="020B0600000101010101" charset="0"/>
              <a:ea typeface="Inter Bold" panose="020B0600000101010101" charset="0"/>
              <a:cs typeface="Inter Medium"/>
              <a:sym typeface="Inter Medium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b="1" smtClean="0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링크를 확인할 수 있다</a:t>
            </a:r>
            <a:endParaRPr lang="en-US" sz="1800" b="1">
              <a:solidFill>
                <a:srgbClr val="151515"/>
              </a:solidFill>
              <a:latin typeface="Inter Bold" panose="020B0600000101010101" charset="0"/>
              <a:ea typeface="Inter Bold" panose="020B0600000101010101" charset="0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20586" y="456232"/>
            <a:ext cx="6442842" cy="9358318"/>
          </a:xfrm>
          <a:custGeom>
            <a:avLst/>
            <a:gdLst/>
            <a:ahLst/>
            <a:cxnLst/>
            <a:rect l="l" t="t" r="r" b="b"/>
            <a:pathLst>
              <a:path w="6442842" h="9358318">
                <a:moveTo>
                  <a:pt x="0" y="0"/>
                </a:moveTo>
                <a:lnTo>
                  <a:pt x="6442841" y="0"/>
                </a:lnTo>
                <a:lnTo>
                  <a:pt x="6442841" y="9358318"/>
                </a:lnTo>
                <a:lnTo>
                  <a:pt x="0" y="9358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26359" y="617794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26359" y="4534490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26359" y="3176331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26359" y="1822934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26359" y="6750437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981075"/>
            <a:ext cx="12236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04. UI/UX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58776" y="9634357"/>
            <a:ext cx="335905" cy="34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24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699" y="1533268"/>
            <a:ext cx="2735343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와이어프레임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15898" y="579695"/>
            <a:ext cx="507670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Header : 로고, 로그인 및 회원가입, 마이페이지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209543"/>
            <a:ext cx="22479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gradFill>
                  <a:gsLst>
                    <a:gs pos="0">
                      <a:srgbClr val="F19A5C">
                        <a:alpha val="100000"/>
                      </a:srgbClr>
                    </a:gs>
                    <a:gs pos="100000">
                      <a:srgbClr val="F9DB6F">
                        <a:alpha val="100000"/>
                      </a:srgbClr>
                    </a:gs>
                  </a:gsLst>
                  <a:lin ang="0"/>
                </a:gradFill>
                <a:latin typeface="Inter Bold"/>
                <a:ea typeface="Inter Bold"/>
                <a:cs typeface="Inter Bold"/>
                <a:sym typeface="Inter Bold"/>
              </a:rPr>
              <a:t>마이페이지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15899" y="1747633"/>
            <a:ext cx="5978782" cy="319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회원의 프로필 사진과 닉네임, 회원 정보 수정 가능한 링크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15899" y="2811471"/>
            <a:ext cx="5365700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6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자신이 ‘♡ 좋아요’를 눌렀던 맛집을 n개 확인할 수 있으며</a:t>
            </a:r>
          </a:p>
          <a:p>
            <a:pPr algn="l">
              <a:lnSpc>
                <a:spcPts val="2520"/>
              </a:lnSpc>
            </a:pPr>
            <a:r>
              <a:rPr lang="en-US" sz="16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‘&gt;&gt; 전체보기‘를 눌러 자신이 좋아요를 누른 모든 맛집을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6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확인할 수 있다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846766"/>
            <a:ext cx="3263660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특정 식당의 상세 정보(클립)를   확인할 수 있는 페이지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15898" y="6385577"/>
            <a:ext cx="57625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‘자신이 작성했던 문의 및 제보를 n개 확인할 수 있으며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‘&gt;&gt; 전체보기‘를 눌러 자신이 작성한 모든 문의 및 제보를 확인할 수 있다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926359" y="8965846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915898" y="8927746"/>
            <a:ext cx="477190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‘회원탈퇴’를 클릭하여 회원 탈퇴가 가능하다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15899" y="4326792"/>
            <a:ext cx="601072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자신이 작성했던 리뷰를 n개 확인할 수 있으며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‘&gt;&gt; 전체보기‘를 눌러 자신이 작성한 모든 리뷰를 </a:t>
            </a:r>
            <a:endParaRPr lang="en-US" sz="1800" b="1" smtClean="0">
              <a:solidFill>
                <a:srgbClr val="151515"/>
              </a:solidFill>
              <a:latin typeface="Inter Bold" panose="020B0600000101010101" charset="0"/>
              <a:ea typeface="Inter Bold" panose="020B0600000101010101" charset="0"/>
              <a:cs typeface="Inter"/>
              <a:sym typeface="Inte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 smtClean="0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확인할 </a:t>
            </a: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수 있다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17311" y="467027"/>
            <a:ext cx="6670859" cy="4397826"/>
          </a:xfrm>
          <a:custGeom>
            <a:avLst/>
            <a:gdLst/>
            <a:ahLst/>
            <a:cxnLst/>
            <a:rect l="l" t="t" r="r" b="b"/>
            <a:pathLst>
              <a:path w="6670859" h="4397826">
                <a:moveTo>
                  <a:pt x="0" y="0"/>
                </a:moveTo>
                <a:lnTo>
                  <a:pt x="6670859" y="0"/>
                </a:lnTo>
                <a:lnTo>
                  <a:pt x="6670859" y="4397826"/>
                </a:lnTo>
                <a:lnTo>
                  <a:pt x="0" y="4397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1345071" y="633551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345071" y="1495790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45071" y="3050129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3"/>
                </a:lnTo>
                <a:lnTo>
                  <a:pt x="0" y="243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45071" y="5980124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345071" y="7780054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635973">
            <a:off x="5820622" y="4228628"/>
            <a:ext cx="657823" cy="186891"/>
          </a:xfrm>
          <a:custGeom>
            <a:avLst/>
            <a:gdLst/>
            <a:ahLst/>
            <a:cxnLst/>
            <a:rect l="l" t="t" r="r" b="b"/>
            <a:pathLst>
              <a:path w="657823" h="186891">
                <a:moveTo>
                  <a:pt x="0" y="0"/>
                </a:moveTo>
                <a:lnTo>
                  <a:pt x="657824" y="0"/>
                </a:lnTo>
                <a:lnTo>
                  <a:pt x="657824" y="186891"/>
                </a:lnTo>
                <a:lnTo>
                  <a:pt x="0" y="186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817311" y="4918934"/>
            <a:ext cx="6670859" cy="4901040"/>
          </a:xfrm>
          <a:custGeom>
            <a:avLst/>
            <a:gdLst/>
            <a:ahLst/>
            <a:cxnLst/>
            <a:rect l="l" t="t" r="r" b="b"/>
            <a:pathLst>
              <a:path w="6670859" h="4901040">
                <a:moveTo>
                  <a:pt x="0" y="0"/>
                </a:moveTo>
                <a:lnTo>
                  <a:pt x="6670859" y="0"/>
                </a:lnTo>
                <a:lnTo>
                  <a:pt x="6670859" y="4901039"/>
                </a:lnTo>
                <a:lnTo>
                  <a:pt x="0" y="49010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981075"/>
            <a:ext cx="12236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04. UI/UX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6000" y="9634357"/>
            <a:ext cx="36868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25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1533268"/>
            <a:ext cx="285750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와이어프레임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209543"/>
            <a:ext cx="27051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gradFill>
                  <a:gsLst>
                    <a:gs pos="0">
                      <a:srgbClr val="F19A5C">
                        <a:alpha val="100000"/>
                      </a:srgbClr>
                    </a:gs>
                    <a:gs pos="100000">
                      <a:srgbClr val="F9DB6F">
                        <a:alpha val="100000"/>
                      </a:srgbClr>
                    </a:gs>
                  </a:gsLst>
                  <a:lin ang="0"/>
                </a:gradFill>
                <a:latin typeface="Inter Bold"/>
                <a:ea typeface="Inter Bold"/>
                <a:cs typeface="Inter Bold"/>
                <a:sym typeface="Inter Bold"/>
              </a:rPr>
              <a:t>관리자 대시보드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846766"/>
            <a:ext cx="35433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관리자 페이지에서 확인할 수 있는 정보를 요약 정리한 페이지이다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904505"/>
            <a:ext cx="27051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gradFill>
                  <a:gsLst>
                    <a:gs pos="0">
                      <a:srgbClr val="F19A5C">
                        <a:alpha val="100000"/>
                      </a:srgbClr>
                    </a:gs>
                    <a:gs pos="100000">
                      <a:srgbClr val="F9DB6F">
                        <a:alpha val="100000"/>
                      </a:srgbClr>
                    </a:gs>
                  </a:gsLst>
                  <a:lin ang="0"/>
                </a:gradFill>
                <a:latin typeface="Inter Bold"/>
                <a:ea typeface="Inter Bold"/>
                <a:cs typeface="Inter Bold"/>
                <a:sym typeface="Inter Bold"/>
              </a:rPr>
              <a:t>회원 목록 페이지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699" y="7541729"/>
            <a:ext cx="3788612" cy="614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사이트에 등록되어 있는 회원 전체를 확인할 수 있는 페이지이다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34611" y="595452"/>
            <a:ext cx="41245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Header : 로고, 로그아웃, 마이페이지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34610" y="1457691"/>
            <a:ext cx="58771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신규회원, 전체회원, 등록식당 수를 간단히 확인할 수 있다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34611" y="2697704"/>
            <a:ext cx="4810389" cy="99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최근 등록된 리뷰 5개,</a:t>
            </a: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미답변 문의 오래된 순으로 n개,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사이트에 등록되어 있는 태그를 볼 수 있다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34610" y="5942025"/>
            <a:ext cx="38197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키워드로 회원을 검색할 수 있다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34611" y="7572356"/>
            <a:ext cx="294217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전체 회원의 간단한 정보를 목록형으로 조회할 수 있다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84708" y="4383417"/>
            <a:ext cx="235449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관리자 페이지의 목록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17311" y="468128"/>
            <a:ext cx="6670859" cy="4327379"/>
          </a:xfrm>
          <a:custGeom>
            <a:avLst/>
            <a:gdLst/>
            <a:ahLst/>
            <a:cxnLst/>
            <a:rect l="l" t="t" r="r" b="b"/>
            <a:pathLst>
              <a:path w="6670859" h="4327379">
                <a:moveTo>
                  <a:pt x="0" y="0"/>
                </a:moveTo>
                <a:lnTo>
                  <a:pt x="6670859" y="0"/>
                </a:lnTo>
                <a:lnTo>
                  <a:pt x="6670859" y="4327379"/>
                </a:lnTo>
                <a:lnTo>
                  <a:pt x="0" y="4327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45071" y="633551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345071" y="1398965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45071" y="2802479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3"/>
                </a:lnTo>
                <a:lnTo>
                  <a:pt x="0" y="243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17311" y="4992897"/>
            <a:ext cx="6670859" cy="4848152"/>
          </a:xfrm>
          <a:custGeom>
            <a:avLst/>
            <a:gdLst/>
            <a:ahLst/>
            <a:cxnLst/>
            <a:rect l="l" t="t" r="r" b="b"/>
            <a:pathLst>
              <a:path w="6670859" h="4848152">
                <a:moveTo>
                  <a:pt x="0" y="0"/>
                </a:moveTo>
                <a:lnTo>
                  <a:pt x="6670859" y="0"/>
                </a:lnTo>
                <a:lnTo>
                  <a:pt x="6670859" y="4848152"/>
                </a:lnTo>
                <a:lnTo>
                  <a:pt x="0" y="48481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345071" y="5957557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45071" y="7166497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635973">
            <a:off x="5820622" y="4228628"/>
            <a:ext cx="657823" cy="186891"/>
          </a:xfrm>
          <a:custGeom>
            <a:avLst/>
            <a:gdLst/>
            <a:ahLst/>
            <a:cxnLst/>
            <a:rect l="l" t="t" r="r" b="b"/>
            <a:pathLst>
              <a:path w="657823" h="186891">
                <a:moveTo>
                  <a:pt x="0" y="0"/>
                </a:moveTo>
                <a:lnTo>
                  <a:pt x="657824" y="0"/>
                </a:lnTo>
                <a:lnTo>
                  <a:pt x="657824" y="186891"/>
                </a:lnTo>
                <a:lnTo>
                  <a:pt x="0" y="186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981075"/>
            <a:ext cx="12236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04. UI/UX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449800" y="9634357"/>
            <a:ext cx="44488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26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1533268"/>
            <a:ext cx="294217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와이어프레임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699" y="2209543"/>
            <a:ext cx="3035647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gradFill>
                  <a:gsLst>
                    <a:gs pos="0">
                      <a:srgbClr val="F19A5C">
                        <a:alpha val="100000"/>
                      </a:srgbClr>
                    </a:gs>
                    <a:gs pos="100000">
                      <a:srgbClr val="F9DB6F">
                        <a:alpha val="100000"/>
                      </a:srgbClr>
                    </a:gs>
                  </a:gsLst>
                  <a:lin ang="0"/>
                </a:gradFill>
                <a:latin typeface="Inter Bold"/>
                <a:ea typeface="Inter Bold"/>
                <a:cs typeface="Inter Bold"/>
                <a:sym typeface="Inter Bold"/>
              </a:rPr>
              <a:t>회원 상세 페이지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846766"/>
            <a:ext cx="3263660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특정 회원의 상세 정보를 조회할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수 있는 페이지이다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904505"/>
            <a:ext cx="3440476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gradFill>
                  <a:gsLst>
                    <a:gs pos="0">
                      <a:srgbClr val="F19A5C">
                        <a:alpha val="100000"/>
                      </a:srgbClr>
                    </a:gs>
                    <a:gs pos="100000">
                      <a:srgbClr val="F9DB6F">
                        <a:alpha val="100000"/>
                      </a:srgbClr>
                    </a:gs>
                  </a:gsLst>
                  <a:lin ang="0"/>
                </a:gradFill>
                <a:latin typeface="Inter Bold"/>
                <a:ea typeface="Inter Bold"/>
                <a:cs typeface="Inter Bold"/>
                <a:sym typeface="Inter Bold"/>
              </a:rPr>
              <a:t>회원 상세(수정) 페이지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7541729"/>
            <a:ext cx="36195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특정 회원의 정보를 수정할 수 있는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페이지이다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34611" y="595451"/>
            <a:ext cx="444609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Header : 로고, 로그아웃, 마이페이지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34611" y="1360864"/>
            <a:ext cx="511518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수정 버튼을 눌러 회원의 정보를 수정할 수 있는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페이지로 이동한다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34611" y="2764379"/>
            <a:ext cx="35149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회원의 상세 정보가 담겨있다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34610" y="5919457"/>
            <a:ext cx="43531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수정한 내용을 적용/취소 할 수 있다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34610" y="7103526"/>
            <a:ext cx="35149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회원의 상세 정보를 수정하는 폼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84708" y="4383417"/>
            <a:ext cx="243069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관리자 페이지의 목록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15078" y="412570"/>
            <a:ext cx="7173782" cy="9428479"/>
          </a:xfrm>
          <a:custGeom>
            <a:avLst/>
            <a:gdLst/>
            <a:ahLst/>
            <a:cxnLst/>
            <a:rect l="l" t="t" r="r" b="b"/>
            <a:pathLst>
              <a:path w="7173782" h="9428479">
                <a:moveTo>
                  <a:pt x="0" y="0"/>
                </a:moveTo>
                <a:lnTo>
                  <a:pt x="7173782" y="0"/>
                </a:lnTo>
                <a:lnTo>
                  <a:pt x="7173782" y="9428479"/>
                </a:lnTo>
                <a:lnTo>
                  <a:pt x="0" y="9428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23" t="-36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48517" y="566467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1" y="0"/>
                </a:lnTo>
                <a:lnTo>
                  <a:pt x="857901" y="243733"/>
                </a:lnTo>
                <a:lnTo>
                  <a:pt x="0" y="243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48517" y="1799968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1" y="0"/>
                </a:lnTo>
                <a:lnTo>
                  <a:pt x="857901" y="243733"/>
                </a:lnTo>
                <a:lnTo>
                  <a:pt x="0" y="243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48517" y="3966461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1" y="0"/>
                </a:lnTo>
                <a:lnTo>
                  <a:pt x="857901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159408">
            <a:off x="4930875" y="4604417"/>
            <a:ext cx="657823" cy="186891"/>
          </a:xfrm>
          <a:custGeom>
            <a:avLst/>
            <a:gdLst/>
            <a:ahLst/>
            <a:cxnLst/>
            <a:rect l="l" t="t" r="r" b="b"/>
            <a:pathLst>
              <a:path w="657823" h="186891">
                <a:moveTo>
                  <a:pt x="0" y="0"/>
                </a:moveTo>
                <a:lnTo>
                  <a:pt x="657823" y="0"/>
                </a:lnTo>
                <a:lnTo>
                  <a:pt x="657823" y="186891"/>
                </a:lnTo>
                <a:lnTo>
                  <a:pt x="0" y="186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981075"/>
            <a:ext cx="12236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04. UI/UX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04364" y="9634357"/>
            <a:ext cx="690317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27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699" y="1533268"/>
            <a:ext cx="2837181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와이어프레임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699" y="2209543"/>
            <a:ext cx="2968821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gradFill>
                  <a:gsLst>
                    <a:gs pos="0">
                      <a:srgbClr val="F19A5C">
                        <a:alpha val="100000"/>
                      </a:srgbClr>
                    </a:gs>
                    <a:gs pos="100000">
                      <a:srgbClr val="F9DB6F">
                        <a:alpha val="100000"/>
                      </a:srgbClr>
                    </a:gs>
                  </a:gsLst>
                  <a:lin ang="0"/>
                </a:gradFill>
                <a:latin typeface="Inter Bold"/>
                <a:ea typeface="Inter Bold"/>
                <a:cs typeface="Inter Bold"/>
                <a:sym typeface="Inter Bold"/>
              </a:rPr>
              <a:t>문의 목록 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846766"/>
            <a:ext cx="3263660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특정 회원의 상세 정보를 조회할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수 있는 페이지이다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38057" y="528368"/>
            <a:ext cx="4054542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Header : 로고, 로그아웃, 마이페이지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38056" y="1592270"/>
            <a:ext cx="4054543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검색 및 문의 종류/답변 여부 선택으로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필터링된 문의를 조회한다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38057" y="3601601"/>
            <a:ext cx="4956624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회원들이 작성한 문의를 조회할 수 있다</a:t>
            </a: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분류/작성자/내용/답변/작성일/답변일과 같은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간단한 정보만 미리볼 수 있다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95700" y="5249469"/>
            <a:ext cx="233829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관리자 페이지의 목록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11207" y="585742"/>
            <a:ext cx="7608003" cy="9115515"/>
          </a:xfrm>
          <a:custGeom>
            <a:avLst/>
            <a:gdLst/>
            <a:ahLst/>
            <a:cxnLst/>
            <a:rect l="l" t="t" r="r" b="b"/>
            <a:pathLst>
              <a:path w="7608003" h="9115515">
                <a:moveTo>
                  <a:pt x="0" y="0"/>
                </a:moveTo>
                <a:lnTo>
                  <a:pt x="7608003" y="0"/>
                </a:lnTo>
                <a:lnTo>
                  <a:pt x="7608003" y="9115516"/>
                </a:lnTo>
                <a:lnTo>
                  <a:pt x="0" y="9115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72679" y="760095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1" y="0"/>
                </a:lnTo>
                <a:lnTo>
                  <a:pt x="857901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72679" y="3966461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1" y="0"/>
                </a:lnTo>
                <a:lnTo>
                  <a:pt x="857901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159408">
            <a:off x="4827732" y="4943314"/>
            <a:ext cx="657823" cy="186891"/>
          </a:xfrm>
          <a:custGeom>
            <a:avLst/>
            <a:gdLst/>
            <a:ahLst/>
            <a:cxnLst/>
            <a:rect l="l" t="t" r="r" b="b"/>
            <a:pathLst>
              <a:path w="657823" h="186891">
                <a:moveTo>
                  <a:pt x="0" y="0"/>
                </a:moveTo>
                <a:lnTo>
                  <a:pt x="657823" y="0"/>
                </a:lnTo>
                <a:lnTo>
                  <a:pt x="657823" y="186891"/>
                </a:lnTo>
                <a:lnTo>
                  <a:pt x="0" y="186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81075"/>
            <a:ext cx="12236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04. UI/UX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30417" y="9634357"/>
            <a:ext cx="664264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28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533268"/>
            <a:ext cx="346710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와이어프레임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209543"/>
            <a:ext cx="307113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gradFill>
                  <a:gsLst>
                    <a:gs pos="0">
                      <a:srgbClr val="F19A5C">
                        <a:alpha val="100000"/>
                      </a:srgbClr>
                    </a:gs>
                    <a:gs pos="100000">
                      <a:srgbClr val="F9DB6F">
                        <a:alpha val="100000"/>
                      </a:srgbClr>
                    </a:gs>
                  </a:gsLst>
                  <a:lin ang="0"/>
                </a:gradFill>
                <a:latin typeface="Inter Bold"/>
                <a:ea typeface="Inter Bold"/>
                <a:cs typeface="Inter Bold"/>
                <a:sym typeface="Inter Bold"/>
              </a:rPr>
              <a:t>문의 상세 페이지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846766"/>
            <a:ext cx="36195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특정 문의의 상세 정보를 확인하고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답변할 수 있는 페이지이다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62220" y="721995"/>
            <a:ext cx="434284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Header : 로고, 로그아웃, 마이페이지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35444" y="3758762"/>
            <a:ext cx="421435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특정 문의의 상세 내용 확인 및 회원이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업로드한 파일 다운로드가 가능하다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10434" y="5521691"/>
            <a:ext cx="3237965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관리자 페이지의 목록</a:t>
            </a:r>
          </a:p>
        </p:txBody>
      </p:sp>
      <p:sp>
        <p:nvSpPr>
          <p:cNvPr id="15" name="Freeform 15"/>
          <p:cNvSpPr/>
          <p:nvPr/>
        </p:nvSpPr>
        <p:spPr>
          <a:xfrm>
            <a:off x="12272679" y="6800567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1" y="0"/>
                </a:lnTo>
                <a:lnTo>
                  <a:pt x="857901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235445" y="6762467"/>
            <a:ext cx="2690355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문의에 답변을 작성한다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272679" y="7792842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1" y="0"/>
                </a:lnTo>
                <a:lnTo>
                  <a:pt x="857901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3262220" y="7754742"/>
            <a:ext cx="23587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답변을 저장한다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17311" y="468128"/>
            <a:ext cx="6670859" cy="5191186"/>
          </a:xfrm>
          <a:custGeom>
            <a:avLst/>
            <a:gdLst/>
            <a:ahLst/>
            <a:cxnLst/>
            <a:rect l="l" t="t" r="r" b="b"/>
            <a:pathLst>
              <a:path w="6670859" h="5191186">
                <a:moveTo>
                  <a:pt x="0" y="0"/>
                </a:moveTo>
                <a:lnTo>
                  <a:pt x="6670859" y="0"/>
                </a:lnTo>
                <a:lnTo>
                  <a:pt x="6670859" y="5191186"/>
                </a:lnTo>
                <a:lnTo>
                  <a:pt x="0" y="519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45071" y="626189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3"/>
                </a:lnTo>
                <a:lnTo>
                  <a:pt x="0" y="243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345071" y="1391603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45071" y="1894265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45071" y="6684311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3"/>
                </a:lnTo>
                <a:lnTo>
                  <a:pt x="0" y="243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457079">
            <a:off x="5231236" y="4580251"/>
            <a:ext cx="657823" cy="186891"/>
          </a:xfrm>
          <a:custGeom>
            <a:avLst/>
            <a:gdLst/>
            <a:ahLst/>
            <a:cxnLst/>
            <a:rect l="l" t="t" r="r" b="b"/>
            <a:pathLst>
              <a:path w="657823" h="186891">
                <a:moveTo>
                  <a:pt x="0" y="0"/>
                </a:moveTo>
                <a:lnTo>
                  <a:pt x="657824" y="0"/>
                </a:lnTo>
                <a:lnTo>
                  <a:pt x="657824" y="186891"/>
                </a:lnTo>
                <a:lnTo>
                  <a:pt x="0" y="186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817311" y="5816906"/>
            <a:ext cx="6670859" cy="4183211"/>
          </a:xfrm>
          <a:custGeom>
            <a:avLst/>
            <a:gdLst/>
            <a:ahLst/>
            <a:cxnLst/>
            <a:rect l="l" t="t" r="r" b="b"/>
            <a:pathLst>
              <a:path w="6670859" h="4183211">
                <a:moveTo>
                  <a:pt x="0" y="0"/>
                </a:moveTo>
                <a:lnTo>
                  <a:pt x="6670859" y="0"/>
                </a:lnTo>
                <a:lnTo>
                  <a:pt x="6670859" y="4183211"/>
                </a:lnTo>
                <a:lnTo>
                  <a:pt x="0" y="41832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981075"/>
            <a:ext cx="12236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04. UI/UX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449800" y="9634357"/>
            <a:ext cx="44488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29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1533268"/>
            <a:ext cx="294217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와이어프레임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209543"/>
            <a:ext cx="294217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gradFill>
                  <a:gsLst>
                    <a:gs pos="0">
                      <a:srgbClr val="F19A5C">
                        <a:alpha val="100000"/>
                      </a:srgbClr>
                    </a:gs>
                    <a:gs pos="100000">
                      <a:srgbClr val="F9DB6F">
                        <a:alpha val="100000"/>
                      </a:srgbClr>
                    </a:gs>
                  </a:gsLst>
                  <a:lin ang="0"/>
                </a:gradFill>
                <a:latin typeface="Inter Bold"/>
                <a:ea typeface="Inter Bold"/>
                <a:cs typeface="Inter Bold"/>
                <a:sym typeface="Inter Bold"/>
              </a:rPr>
              <a:t>가게 목록 페이지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846766"/>
            <a:ext cx="3263660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사이트에 등록된 전체 식당을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조회할 수 있는 페이지이다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904505"/>
            <a:ext cx="3440476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gradFill>
                  <a:gsLst>
                    <a:gs pos="0">
                      <a:srgbClr val="F19A5C">
                        <a:alpha val="100000"/>
                      </a:srgbClr>
                    </a:gs>
                    <a:gs pos="100000">
                      <a:srgbClr val="F9DB6F">
                        <a:alpha val="100000"/>
                      </a:srgbClr>
                    </a:gs>
                  </a:gsLst>
                  <a:lin ang="0"/>
                </a:gradFill>
                <a:latin typeface="Inter Bold"/>
                <a:ea typeface="Inter Bold"/>
                <a:cs typeface="Inter Bold"/>
                <a:sym typeface="Inter Bold"/>
              </a:rPr>
              <a:t>가게 상세 페이지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541729"/>
            <a:ext cx="3440476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특정 식당의 정보를 수정할 수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있는 페이지이다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34611" y="588089"/>
            <a:ext cx="43531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Header : 로고, 로그아웃, 마이페이지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34611" y="1203703"/>
            <a:ext cx="435319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추가 버튼을 눌러 새로운 식당을 추가하는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페이지로이동한다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34611" y="1856165"/>
            <a:ext cx="42007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등록된 식당 중 특정 식당을 검색한다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34611" y="6621339"/>
            <a:ext cx="435318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특정 가게의 정보를 수정하는 페이지로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이동하는 버튼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43856" y="5173217"/>
            <a:ext cx="2476143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관리자 페이지의 목록</a:t>
            </a:r>
          </a:p>
        </p:txBody>
      </p:sp>
      <p:sp>
        <p:nvSpPr>
          <p:cNvPr id="22" name="Freeform 22"/>
          <p:cNvSpPr/>
          <p:nvPr/>
        </p:nvSpPr>
        <p:spPr>
          <a:xfrm>
            <a:off x="11345071" y="2257168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3"/>
                </a:lnTo>
                <a:lnTo>
                  <a:pt x="0" y="243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2334611" y="2219068"/>
            <a:ext cx="397087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검색 결과를 sorting할 수 있는 종류</a:t>
            </a:r>
          </a:p>
        </p:txBody>
      </p:sp>
      <p:sp>
        <p:nvSpPr>
          <p:cNvPr id="24" name="Freeform 24"/>
          <p:cNvSpPr/>
          <p:nvPr/>
        </p:nvSpPr>
        <p:spPr>
          <a:xfrm>
            <a:off x="11345071" y="3604255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3"/>
                </a:lnTo>
                <a:lnTo>
                  <a:pt x="0" y="243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334611" y="3566155"/>
            <a:ext cx="4353189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사이트에 등록되어 있는 식당 목록</a:t>
            </a: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가게이름/가게주소/지역과 같은 간단한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정보 확인이 가능하다</a:t>
            </a:r>
          </a:p>
        </p:txBody>
      </p:sp>
      <p:sp>
        <p:nvSpPr>
          <p:cNvPr id="26" name="Freeform 26"/>
          <p:cNvSpPr/>
          <p:nvPr/>
        </p:nvSpPr>
        <p:spPr>
          <a:xfrm>
            <a:off x="11488170" y="8314991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1" y="0"/>
                </a:lnTo>
                <a:lnTo>
                  <a:pt x="857901" y="243733"/>
                </a:lnTo>
                <a:lnTo>
                  <a:pt x="0" y="243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2477710" y="8252019"/>
            <a:ext cx="25336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특정 가게의 상세 정보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4807970"/>
            <a:ext cx="3924411" cy="2924645"/>
            <a:chOff x="0" y="0"/>
            <a:chExt cx="1033590" cy="7702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3590" cy="770277"/>
            </a:xfrm>
            <a:custGeom>
              <a:avLst/>
              <a:gdLst/>
              <a:ahLst/>
              <a:cxnLst/>
              <a:rect l="l" t="t" r="r" b="b"/>
              <a:pathLst>
                <a:path w="1033590" h="770277">
                  <a:moveTo>
                    <a:pt x="0" y="0"/>
                  </a:moveTo>
                  <a:lnTo>
                    <a:pt x="1033590" y="0"/>
                  </a:lnTo>
                  <a:lnTo>
                    <a:pt x="1033590" y="770277"/>
                  </a:lnTo>
                  <a:lnTo>
                    <a:pt x="0" y="770277"/>
                  </a:ln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33590" cy="817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30763" y="4807970"/>
            <a:ext cx="3924411" cy="2924645"/>
            <a:chOff x="0" y="0"/>
            <a:chExt cx="1033590" cy="7702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33590" cy="770277"/>
            </a:xfrm>
            <a:custGeom>
              <a:avLst/>
              <a:gdLst/>
              <a:ahLst/>
              <a:cxnLst/>
              <a:rect l="l" t="t" r="r" b="b"/>
              <a:pathLst>
                <a:path w="1033590" h="770277">
                  <a:moveTo>
                    <a:pt x="0" y="0"/>
                  </a:moveTo>
                  <a:lnTo>
                    <a:pt x="1033590" y="0"/>
                  </a:lnTo>
                  <a:lnTo>
                    <a:pt x="1033590" y="770277"/>
                  </a:lnTo>
                  <a:lnTo>
                    <a:pt x="0" y="770277"/>
                  </a:ln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33590" cy="817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32826" y="4807970"/>
            <a:ext cx="3924411" cy="2924645"/>
            <a:chOff x="0" y="0"/>
            <a:chExt cx="1033590" cy="7702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3590" cy="770277"/>
            </a:xfrm>
            <a:custGeom>
              <a:avLst/>
              <a:gdLst/>
              <a:ahLst/>
              <a:cxnLst/>
              <a:rect l="l" t="t" r="r" b="b"/>
              <a:pathLst>
                <a:path w="1033590" h="770277">
                  <a:moveTo>
                    <a:pt x="0" y="0"/>
                  </a:moveTo>
                  <a:lnTo>
                    <a:pt x="1033590" y="0"/>
                  </a:lnTo>
                  <a:lnTo>
                    <a:pt x="1033590" y="770277"/>
                  </a:lnTo>
                  <a:lnTo>
                    <a:pt x="0" y="770277"/>
                  </a:ln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033590" cy="817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34889" y="4807970"/>
            <a:ext cx="3924411" cy="2924645"/>
            <a:chOff x="0" y="0"/>
            <a:chExt cx="1033590" cy="7702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33590" cy="770277"/>
            </a:xfrm>
            <a:custGeom>
              <a:avLst/>
              <a:gdLst/>
              <a:ahLst/>
              <a:cxnLst/>
              <a:rect l="l" t="t" r="r" b="b"/>
              <a:pathLst>
                <a:path w="1033590" h="770277">
                  <a:moveTo>
                    <a:pt x="0" y="0"/>
                  </a:moveTo>
                  <a:lnTo>
                    <a:pt x="1033590" y="0"/>
                  </a:lnTo>
                  <a:lnTo>
                    <a:pt x="1033590" y="770277"/>
                  </a:lnTo>
                  <a:lnTo>
                    <a:pt x="0" y="770277"/>
                  </a:ln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033590" cy="817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53222" y="5072926"/>
            <a:ext cx="1414207" cy="2076600"/>
          </a:xfrm>
          <a:custGeom>
            <a:avLst/>
            <a:gdLst/>
            <a:ahLst/>
            <a:cxnLst/>
            <a:rect l="l" t="t" r="r" b="b"/>
            <a:pathLst>
              <a:path w="1414207" h="2076600">
                <a:moveTo>
                  <a:pt x="0" y="0"/>
                </a:moveTo>
                <a:lnTo>
                  <a:pt x="1414208" y="0"/>
                </a:lnTo>
                <a:lnTo>
                  <a:pt x="1414208" y="2076599"/>
                </a:lnTo>
                <a:lnTo>
                  <a:pt x="0" y="2076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391152" y="5072926"/>
            <a:ext cx="1367606" cy="2051410"/>
          </a:xfrm>
          <a:custGeom>
            <a:avLst/>
            <a:gdLst/>
            <a:ahLst/>
            <a:cxnLst/>
            <a:rect l="l" t="t" r="r" b="b"/>
            <a:pathLst>
              <a:path w="1367606" h="2051410">
                <a:moveTo>
                  <a:pt x="0" y="0"/>
                </a:moveTo>
                <a:lnTo>
                  <a:pt x="1367606" y="0"/>
                </a:lnTo>
                <a:lnTo>
                  <a:pt x="1367606" y="2051409"/>
                </a:lnTo>
                <a:lnTo>
                  <a:pt x="0" y="2051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539236" y="5180962"/>
            <a:ext cx="1589121" cy="1974553"/>
          </a:xfrm>
          <a:custGeom>
            <a:avLst/>
            <a:gdLst/>
            <a:ahLst/>
            <a:cxnLst/>
            <a:rect l="l" t="t" r="r" b="b"/>
            <a:pathLst>
              <a:path w="1589121" h="1974553">
                <a:moveTo>
                  <a:pt x="0" y="0"/>
                </a:moveTo>
                <a:lnTo>
                  <a:pt x="1589121" y="0"/>
                </a:lnTo>
                <a:lnTo>
                  <a:pt x="1589121" y="1974554"/>
                </a:lnTo>
                <a:lnTo>
                  <a:pt x="0" y="19745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643012" y="5175371"/>
            <a:ext cx="1547981" cy="1948964"/>
          </a:xfrm>
          <a:custGeom>
            <a:avLst/>
            <a:gdLst/>
            <a:ahLst/>
            <a:cxnLst/>
            <a:rect l="l" t="t" r="r" b="b"/>
            <a:pathLst>
              <a:path w="1547981" h="1948964">
                <a:moveTo>
                  <a:pt x="0" y="0"/>
                </a:moveTo>
                <a:lnTo>
                  <a:pt x="1547981" y="0"/>
                </a:lnTo>
                <a:lnTo>
                  <a:pt x="1547981" y="1948964"/>
                </a:lnTo>
                <a:lnTo>
                  <a:pt x="0" y="19489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28700" y="981075"/>
            <a:ext cx="21717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01. 프로젝트 개요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02012" y="5340524"/>
            <a:ext cx="1510671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팀장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151515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데이터 확보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초기 DB설계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백엔드 개발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21581" y="7227433"/>
            <a:ext cx="99301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박 정 훈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90509" y="5320008"/>
            <a:ext cx="2059456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3"/>
              </a:lnSpc>
            </a:pPr>
            <a:r>
              <a:rPr lang="en-US" sz="1938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팀원</a:t>
            </a:r>
          </a:p>
          <a:p>
            <a:pPr algn="ctr">
              <a:lnSpc>
                <a:spcPts val="2713"/>
              </a:lnSpc>
            </a:pPr>
            <a:endParaRPr lang="en-US" sz="1938">
              <a:solidFill>
                <a:srgbClr val="151515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2713"/>
              </a:lnSpc>
            </a:pPr>
            <a:r>
              <a:rPr lang="en-US" sz="1938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와이어프레임 제작</a:t>
            </a:r>
          </a:p>
          <a:p>
            <a:pPr algn="ctr">
              <a:lnSpc>
                <a:spcPts val="2713"/>
              </a:lnSpc>
            </a:pPr>
            <a:r>
              <a:rPr lang="en-US" sz="1938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프로토타입 제작</a:t>
            </a:r>
          </a:p>
          <a:p>
            <a:pPr algn="ctr">
              <a:lnSpc>
                <a:spcPts val="2713"/>
              </a:lnSpc>
              <a:spcBef>
                <a:spcPct val="0"/>
              </a:spcBef>
            </a:pPr>
            <a:r>
              <a:rPr lang="en-US" sz="1938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프론트엔드 개발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309331" y="5320008"/>
            <a:ext cx="1847905" cy="2078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195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팀원</a:t>
            </a:r>
          </a:p>
          <a:p>
            <a:pPr algn="ctr">
              <a:lnSpc>
                <a:spcPts val="2730"/>
              </a:lnSpc>
            </a:pPr>
            <a:endParaRPr lang="en-US" sz="1950">
              <a:solidFill>
                <a:srgbClr val="151515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2730"/>
              </a:lnSpc>
            </a:pPr>
            <a:r>
              <a:rPr lang="en-US" sz="195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크롤링 스크립트</a:t>
            </a:r>
          </a:p>
          <a:p>
            <a:pPr algn="ctr">
              <a:lnSpc>
                <a:spcPts val="2730"/>
              </a:lnSpc>
            </a:pPr>
            <a:r>
              <a:rPr lang="en-US" sz="195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최종 DB 설계</a:t>
            </a:r>
          </a:p>
          <a:p>
            <a:pPr algn="ctr">
              <a:lnSpc>
                <a:spcPts val="2730"/>
              </a:lnSpc>
            </a:pPr>
            <a:r>
              <a:rPr lang="en-US" sz="195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프론트엔드 개발</a:t>
            </a:r>
          </a:p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195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백엔드 개발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180143" y="5340524"/>
            <a:ext cx="2075891" cy="2064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0"/>
              </a:lnSpc>
            </a:pPr>
            <a:r>
              <a:rPr lang="en-US" sz="1936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팀원</a:t>
            </a:r>
          </a:p>
          <a:p>
            <a:pPr algn="ctr">
              <a:lnSpc>
                <a:spcPts val="2710"/>
              </a:lnSpc>
            </a:pPr>
            <a:endParaRPr lang="en-US" sz="1936">
              <a:solidFill>
                <a:srgbClr val="151515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2710"/>
              </a:lnSpc>
            </a:pPr>
            <a:r>
              <a:rPr lang="en-US" sz="1936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문서작업</a:t>
            </a:r>
          </a:p>
          <a:p>
            <a:pPr algn="ctr">
              <a:lnSpc>
                <a:spcPts val="2710"/>
              </a:lnSpc>
            </a:pPr>
            <a:r>
              <a:rPr lang="en-US" sz="1936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프로토타입 제작</a:t>
            </a:r>
          </a:p>
          <a:p>
            <a:pPr algn="ctr">
              <a:lnSpc>
                <a:spcPts val="2710"/>
              </a:lnSpc>
            </a:pPr>
            <a:r>
              <a:rPr lang="en-US" sz="1936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데이터 확보</a:t>
            </a:r>
          </a:p>
          <a:p>
            <a:pPr algn="ctr">
              <a:lnSpc>
                <a:spcPts val="2710"/>
              </a:lnSpc>
              <a:spcBef>
                <a:spcPct val="0"/>
              </a:spcBef>
            </a:pPr>
            <a:r>
              <a:rPr lang="en-US" sz="1936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초기 DB설계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636210" y="7227433"/>
            <a:ext cx="99319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박 노 영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28388" y="7227433"/>
            <a:ext cx="97204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김 소 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78257" y="7227433"/>
            <a:ext cx="1024233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임 도 연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945306" y="9634357"/>
            <a:ext cx="194937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1533268"/>
            <a:ext cx="300990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팀 구성 및 역할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034082" y="3125684"/>
            <a:ext cx="2329118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94"/>
              </a:lnSpc>
              <a:spcBef>
                <a:spcPct val="0"/>
              </a:spcBef>
            </a:pPr>
            <a:r>
              <a:rPr lang="en-US" sz="3853" b="1">
                <a:solidFill>
                  <a:srgbClr val="151515"/>
                </a:solidFill>
                <a:latin typeface="Inter Bold"/>
                <a:ea typeface="Inter Bold"/>
                <a:cs typeface="Inter Bold"/>
                <a:sym typeface="Inter Bold"/>
              </a:rPr>
              <a:t>Born2Eat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17311" y="495155"/>
            <a:ext cx="6670859" cy="4273325"/>
          </a:xfrm>
          <a:custGeom>
            <a:avLst/>
            <a:gdLst/>
            <a:ahLst/>
            <a:cxnLst/>
            <a:rect l="l" t="t" r="r" b="b"/>
            <a:pathLst>
              <a:path w="6670859" h="4273325">
                <a:moveTo>
                  <a:pt x="0" y="0"/>
                </a:moveTo>
                <a:lnTo>
                  <a:pt x="6670859" y="0"/>
                </a:lnTo>
                <a:lnTo>
                  <a:pt x="6670859" y="4273325"/>
                </a:lnTo>
                <a:lnTo>
                  <a:pt x="0" y="4273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45071" y="626189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3"/>
                </a:lnTo>
                <a:lnTo>
                  <a:pt x="0" y="243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345071" y="1391603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817311" y="5497301"/>
            <a:ext cx="6670859" cy="4268852"/>
          </a:xfrm>
          <a:custGeom>
            <a:avLst/>
            <a:gdLst/>
            <a:ahLst/>
            <a:cxnLst/>
            <a:rect l="l" t="t" r="r" b="b"/>
            <a:pathLst>
              <a:path w="6670859" h="4268852">
                <a:moveTo>
                  <a:pt x="0" y="0"/>
                </a:moveTo>
                <a:lnTo>
                  <a:pt x="6670859" y="0"/>
                </a:lnTo>
                <a:lnTo>
                  <a:pt x="6670859" y="4268852"/>
                </a:lnTo>
                <a:lnTo>
                  <a:pt x="0" y="42688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45071" y="6419868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6780155">
            <a:off x="4600400" y="4408064"/>
            <a:ext cx="657823" cy="186891"/>
          </a:xfrm>
          <a:custGeom>
            <a:avLst/>
            <a:gdLst/>
            <a:ahLst/>
            <a:cxnLst/>
            <a:rect l="l" t="t" r="r" b="b"/>
            <a:pathLst>
              <a:path w="657823" h="186891">
                <a:moveTo>
                  <a:pt x="0" y="0"/>
                </a:moveTo>
                <a:lnTo>
                  <a:pt x="657823" y="0"/>
                </a:lnTo>
                <a:lnTo>
                  <a:pt x="657823" y="186891"/>
                </a:lnTo>
                <a:lnTo>
                  <a:pt x="0" y="186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45071" y="3019169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345071" y="8046386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3"/>
                </a:lnTo>
                <a:lnTo>
                  <a:pt x="0" y="243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981075"/>
            <a:ext cx="12236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04. UI/UX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449800" y="9634357"/>
            <a:ext cx="44488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30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1533268"/>
            <a:ext cx="278130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와이어프레임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209543"/>
            <a:ext cx="25527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gradFill>
                  <a:gsLst>
                    <a:gs pos="0">
                      <a:srgbClr val="F19A5C">
                        <a:alpha val="100000"/>
                      </a:srgbClr>
                    </a:gs>
                    <a:gs pos="100000">
                      <a:srgbClr val="F9DB6F">
                        <a:alpha val="100000"/>
                      </a:srgbClr>
                    </a:gs>
                  </a:gsLst>
                  <a:lin ang="0"/>
                </a:gradFill>
                <a:latin typeface="Inter Bold"/>
                <a:ea typeface="Inter Bold"/>
                <a:cs typeface="Inter Bold"/>
                <a:sym typeface="Inter Bold"/>
              </a:rPr>
              <a:t>가게 수정 페이지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846766"/>
            <a:ext cx="3263660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사이트에 등록된 전체 식당을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조회할 수 있는 페이지이다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904505"/>
            <a:ext cx="25527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gradFill>
                  <a:gsLst>
                    <a:gs pos="0">
                      <a:srgbClr val="F19A5C">
                        <a:alpha val="100000"/>
                      </a:srgbClr>
                    </a:gs>
                    <a:gs pos="100000">
                      <a:srgbClr val="F9DB6F">
                        <a:alpha val="100000"/>
                      </a:srgbClr>
                    </a:gs>
                  </a:gsLst>
                  <a:lin ang="0"/>
                </a:gradFill>
                <a:latin typeface="Inter Bold"/>
                <a:ea typeface="Inter Bold"/>
                <a:cs typeface="Inter Bold"/>
                <a:sym typeface="Inter Bold"/>
              </a:rPr>
              <a:t>가게 등록 페이지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7541729"/>
            <a:ext cx="3440476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특정 식당의 정보를 수정할 수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있는 페이지이다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34611" y="588090"/>
            <a:ext cx="38197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Header : 로고, 로그아웃, 마이페이지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34611" y="1353504"/>
            <a:ext cx="38197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수정한 내용을 적용/취소하는 버튼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34610" y="6406511"/>
            <a:ext cx="42769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새로운 가게 정보를 등록/취소하는 버튼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07779" y="4933421"/>
            <a:ext cx="2236078" cy="330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관리자 페이지의 목록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34611" y="2981070"/>
            <a:ext cx="48865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기존 데이터가 입력되어 있고, 수정할 수 있다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34610" y="7983414"/>
            <a:ext cx="45055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새로운 가게 정보를 입력하는 폼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49544" y="589386"/>
            <a:ext cx="6638626" cy="5095418"/>
          </a:xfrm>
          <a:custGeom>
            <a:avLst/>
            <a:gdLst/>
            <a:ahLst/>
            <a:cxnLst/>
            <a:rect l="l" t="t" r="r" b="b"/>
            <a:pathLst>
              <a:path w="6638626" h="5095418">
                <a:moveTo>
                  <a:pt x="0" y="0"/>
                </a:moveTo>
                <a:lnTo>
                  <a:pt x="6638626" y="0"/>
                </a:lnTo>
                <a:lnTo>
                  <a:pt x="6638626" y="5095418"/>
                </a:lnTo>
                <a:lnTo>
                  <a:pt x="0" y="5095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84" t="-146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45071" y="760095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345071" y="1932365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849544" y="5869729"/>
            <a:ext cx="6606393" cy="4003130"/>
          </a:xfrm>
          <a:custGeom>
            <a:avLst/>
            <a:gdLst/>
            <a:ahLst/>
            <a:cxnLst/>
            <a:rect l="l" t="t" r="r" b="b"/>
            <a:pathLst>
              <a:path w="6606393" h="4003130">
                <a:moveTo>
                  <a:pt x="0" y="0"/>
                </a:moveTo>
                <a:lnTo>
                  <a:pt x="6606393" y="0"/>
                </a:lnTo>
                <a:lnTo>
                  <a:pt x="6606393" y="4003130"/>
                </a:lnTo>
                <a:lnTo>
                  <a:pt x="0" y="4003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780155">
            <a:off x="4600400" y="4408064"/>
            <a:ext cx="657823" cy="186891"/>
          </a:xfrm>
          <a:custGeom>
            <a:avLst/>
            <a:gdLst/>
            <a:ahLst/>
            <a:cxnLst/>
            <a:rect l="l" t="t" r="r" b="b"/>
            <a:pathLst>
              <a:path w="657823" h="186891">
                <a:moveTo>
                  <a:pt x="0" y="0"/>
                </a:moveTo>
                <a:lnTo>
                  <a:pt x="657823" y="0"/>
                </a:lnTo>
                <a:lnTo>
                  <a:pt x="657823" y="186891"/>
                </a:lnTo>
                <a:lnTo>
                  <a:pt x="0" y="186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345071" y="2310190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45071" y="7919025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981075"/>
            <a:ext cx="12236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04. UI/UX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73600" y="9634357"/>
            <a:ext cx="52108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31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699" y="1533268"/>
            <a:ext cx="2974403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와이어프레임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209543"/>
            <a:ext cx="27813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gradFill>
                  <a:gsLst>
                    <a:gs pos="0">
                      <a:srgbClr val="F19A5C">
                        <a:alpha val="100000"/>
                      </a:srgbClr>
                    </a:gs>
                    <a:gs pos="100000">
                      <a:srgbClr val="F9DB6F">
                        <a:alpha val="100000"/>
                      </a:srgbClr>
                    </a:gs>
                  </a:gsLst>
                  <a:lin ang="0"/>
                </a:gradFill>
                <a:latin typeface="Inter Bold"/>
                <a:ea typeface="Inter Bold"/>
                <a:cs typeface="Inter Bold"/>
                <a:sym typeface="Inter Bold"/>
              </a:rPr>
              <a:t>리뷰 목록 페이지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846766"/>
            <a:ext cx="3263660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리뷰 전체를 조회할 수 있는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페이지이다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904505"/>
            <a:ext cx="326366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gradFill>
                  <a:gsLst>
                    <a:gs pos="0">
                      <a:srgbClr val="F19A5C">
                        <a:alpha val="100000"/>
                      </a:srgbClr>
                    </a:gs>
                    <a:gs pos="100000">
                      <a:srgbClr val="F9DB6F">
                        <a:alpha val="100000"/>
                      </a:srgbClr>
                    </a:gs>
                  </a:gsLst>
                  <a:lin ang="0"/>
                </a:gradFill>
                <a:latin typeface="Inter Bold"/>
                <a:ea typeface="Inter Bold"/>
                <a:cs typeface="Inter Bold"/>
                <a:sym typeface="Inter Bold"/>
              </a:rPr>
              <a:t>리뷰 상세 페이지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541729"/>
            <a:ext cx="3686066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리뷰의 상세 정보를 확인할 수 있는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페이지이다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34611" y="721995"/>
            <a:ext cx="42769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Header : 로고, 로그아웃, 마이페이지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34611" y="1894265"/>
            <a:ext cx="4003103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키워드로 특정 리뷰를 검색할 수 있다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07778" y="4933421"/>
            <a:ext cx="250242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관리자 페이지의 목록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34611" y="2272090"/>
            <a:ext cx="41245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리뷰 목록 sorting할 수 있는 종류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34610" y="7856054"/>
            <a:ext cx="44293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특정 리뷰의 상세 내용을 볼 수 있다</a:t>
            </a:r>
          </a:p>
        </p:txBody>
      </p:sp>
      <p:sp>
        <p:nvSpPr>
          <p:cNvPr id="22" name="Freeform 22"/>
          <p:cNvSpPr/>
          <p:nvPr/>
        </p:nvSpPr>
        <p:spPr>
          <a:xfrm>
            <a:off x="11345071" y="3901047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2334611" y="3566155"/>
            <a:ext cx="3057789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리뷰 목록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가게/작성자/내용/작성일 등 간단한 정보를 미리볼 수 있다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77882" y="585742"/>
            <a:ext cx="7075314" cy="9115515"/>
          </a:xfrm>
          <a:custGeom>
            <a:avLst/>
            <a:gdLst/>
            <a:ahLst/>
            <a:cxnLst/>
            <a:rect l="l" t="t" r="r" b="b"/>
            <a:pathLst>
              <a:path w="7075314" h="9115515">
                <a:moveTo>
                  <a:pt x="0" y="0"/>
                </a:moveTo>
                <a:lnTo>
                  <a:pt x="7075314" y="0"/>
                </a:lnTo>
                <a:lnTo>
                  <a:pt x="7075314" y="9115516"/>
                </a:lnTo>
                <a:lnTo>
                  <a:pt x="0" y="9115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53196" y="760095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53196" y="2013434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159408">
            <a:off x="4975078" y="4825437"/>
            <a:ext cx="657823" cy="186891"/>
          </a:xfrm>
          <a:custGeom>
            <a:avLst/>
            <a:gdLst/>
            <a:ahLst/>
            <a:cxnLst/>
            <a:rect l="l" t="t" r="r" b="b"/>
            <a:pathLst>
              <a:path w="657823" h="186891">
                <a:moveTo>
                  <a:pt x="0" y="0"/>
                </a:moveTo>
                <a:lnTo>
                  <a:pt x="657824" y="0"/>
                </a:lnTo>
                <a:lnTo>
                  <a:pt x="657824" y="186891"/>
                </a:lnTo>
                <a:lnTo>
                  <a:pt x="0" y="186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500085">
            <a:off x="11717781" y="3077599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1" y="0"/>
                </a:lnTo>
                <a:lnTo>
                  <a:pt x="857901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981075"/>
            <a:ext cx="12236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04. UI/UX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97400" y="9634357"/>
            <a:ext cx="59728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32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1533268"/>
            <a:ext cx="2991282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와이어프레임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209543"/>
            <a:ext cx="285964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gradFill>
                  <a:gsLst>
                    <a:gs pos="0">
                      <a:srgbClr val="F19A5C">
                        <a:alpha val="100000"/>
                      </a:srgbClr>
                    </a:gs>
                    <a:gs pos="100000">
                      <a:srgbClr val="F9DB6F">
                        <a:alpha val="100000"/>
                      </a:srgbClr>
                    </a:gs>
                  </a:gsLst>
                  <a:lin ang="0"/>
                </a:gradFill>
                <a:latin typeface="Inter Bold"/>
                <a:ea typeface="Inter Bold"/>
                <a:cs typeface="Inter Bold"/>
                <a:sym typeface="Inter Bold"/>
              </a:rPr>
              <a:t>태그 목록 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846766"/>
            <a:ext cx="3263660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사이트에 등록된 태그를 조회할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수 있는 페이지이다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42736" y="721995"/>
            <a:ext cx="397366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Header : 로고, 로그아웃, 마이페이지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42736" y="1975335"/>
            <a:ext cx="420226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키워드로 특정 태그를 검색할 수 있다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82458" y="5374345"/>
            <a:ext cx="2813542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"/>
                <a:sym typeface="Inter"/>
              </a:rPr>
              <a:t>관리자 페이지의 목록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92630" y="3290895"/>
            <a:ext cx="445237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태그명(사용횟수) [수정버튼][삭제버튼]</a:t>
            </a: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태그가 사용된 횟수를 볼 수 있고,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수정/삭제 버튼을 눌러 수정/삭제할 수 있다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953196" y="2444493"/>
            <a:ext cx="857900" cy="243734"/>
          </a:xfrm>
          <a:custGeom>
            <a:avLst/>
            <a:gdLst/>
            <a:ahLst/>
            <a:cxnLst/>
            <a:rect l="l" t="t" r="r" b="b"/>
            <a:pathLst>
              <a:path w="857900" h="243734">
                <a:moveTo>
                  <a:pt x="0" y="0"/>
                </a:moveTo>
                <a:lnTo>
                  <a:pt x="857900" y="0"/>
                </a:lnTo>
                <a:lnTo>
                  <a:pt x="857900" y="243734"/>
                </a:lnTo>
                <a:lnTo>
                  <a:pt x="0" y="2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942736" y="2406394"/>
            <a:ext cx="359266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151515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키워드를 sorting할 수 있는 종류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74213" y="6276783"/>
            <a:ext cx="4100834" cy="1166117"/>
            <a:chOff x="0" y="0"/>
            <a:chExt cx="1080055" cy="3071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0055" cy="307125"/>
            </a:xfrm>
            <a:custGeom>
              <a:avLst/>
              <a:gdLst/>
              <a:ahLst/>
              <a:cxnLst/>
              <a:rect l="l" t="t" r="r" b="b"/>
              <a:pathLst>
                <a:path w="1080055" h="307125">
                  <a:moveTo>
                    <a:pt x="139704" y="0"/>
                  </a:moveTo>
                  <a:lnTo>
                    <a:pt x="940351" y="0"/>
                  </a:lnTo>
                  <a:cubicBezTo>
                    <a:pt x="1017507" y="0"/>
                    <a:pt x="1080055" y="62548"/>
                    <a:pt x="1080055" y="139704"/>
                  </a:cubicBezTo>
                  <a:lnTo>
                    <a:pt x="1080055" y="167422"/>
                  </a:lnTo>
                  <a:cubicBezTo>
                    <a:pt x="1080055" y="244578"/>
                    <a:pt x="1017507" y="307125"/>
                    <a:pt x="940351" y="307125"/>
                  </a:cubicBezTo>
                  <a:lnTo>
                    <a:pt x="139704" y="307125"/>
                  </a:lnTo>
                  <a:cubicBezTo>
                    <a:pt x="102652" y="307125"/>
                    <a:pt x="67118" y="292407"/>
                    <a:pt x="40918" y="266207"/>
                  </a:cubicBezTo>
                  <a:cubicBezTo>
                    <a:pt x="14719" y="240008"/>
                    <a:pt x="0" y="204473"/>
                    <a:pt x="0" y="167422"/>
                  </a:cubicBezTo>
                  <a:lnTo>
                    <a:pt x="0" y="139704"/>
                  </a:lnTo>
                  <a:cubicBezTo>
                    <a:pt x="0" y="102652"/>
                    <a:pt x="14719" y="67118"/>
                    <a:pt x="40918" y="40918"/>
                  </a:cubicBezTo>
                  <a:cubicBezTo>
                    <a:pt x="67118" y="14719"/>
                    <a:pt x="102652" y="0"/>
                    <a:pt x="139704" y="0"/>
                  </a:cubicBez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80055" cy="354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818701" y="4586376"/>
            <a:ext cx="1613189" cy="1551594"/>
          </a:xfrm>
          <a:custGeom>
            <a:avLst/>
            <a:gdLst/>
            <a:ahLst/>
            <a:cxnLst/>
            <a:rect l="l" t="t" r="r" b="b"/>
            <a:pathLst>
              <a:path w="1613189" h="1551594">
                <a:moveTo>
                  <a:pt x="0" y="0"/>
                </a:moveTo>
                <a:lnTo>
                  <a:pt x="1613188" y="0"/>
                </a:lnTo>
                <a:lnTo>
                  <a:pt x="1613188" y="1551595"/>
                </a:lnTo>
                <a:lnTo>
                  <a:pt x="0" y="15515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14588" y="4510176"/>
            <a:ext cx="1789319" cy="1490484"/>
          </a:xfrm>
          <a:custGeom>
            <a:avLst/>
            <a:gdLst/>
            <a:ahLst/>
            <a:cxnLst/>
            <a:rect l="l" t="t" r="r" b="b"/>
            <a:pathLst>
              <a:path w="1789319" h="1490484">
                <a:moveTo>
                  <a:pt x="0" y="0"/>
                </a:moveTo>
                <a:lnTo>
                  <a:pt x="1789319" y="0"/>
                </a:lnTo>
                <a:lnTo>
                  <a:pt x="1789319" y="1490485"/>
                </a:lnTo>
                <a:lnTo>
                  <a:pt x="0" y="1490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093583" y="6276783"/>
            <a:ext cx="4100834" cy="1166117"/>
            <a:chOff x="0" y="0"/>
            <a:chExt cx="1080055" cy="3071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0055" cy="307125"/>
            </a:xfrm>
            <a:custGeom>
              <a:avLst/>
              <a:gdLst/>
              <a:ahLst/>
              <a:cxnLst/>
              <a:rect l="l" t="t" r="r" b="b"/>
              <a:pathLst>
                <a:path w="1080055" h="307125">
                  <a:moveTo>
                    <a:pt x="139704" y="0"/>
                  </a:moveTo>
                  <a:lnTo>
                    <a:pt x="940351" y="0"/>
                  </a:lnTo>
                  <a:cubicBezTo>
                    <a:pt x="1017507" y="0"/>
                    <a:pt x="1080055" y="62548"/>
                    <a:pt x="1080055" y="139704"/>
                  </a:cubicBezTo>
                  <a:lnTo>
                    <a:pt x="1080055" y="167422"/>
                  </a:lnTo>
                  <a:cubicBezTo>
                    <a:pt x="1080055" y="244578"/>
                    <a:pt x="1017507" y="307125"/>
                    <a:pt x="940351" y="307125"/>
                  </a:cubicBezTo>
                  <a:lnTo>
                    <a:pt x="139704" y="307125"/>
                  </a:lnTo>
                  <a:cubicBezTo>
                    <a:pt x="102652" y="307125"/>
                    <a:pt x="67118" y="292407"/>
                    <a:pt x="40918" y="266207"/>
                  </a:cubicBezTo>
                  <a:cubicBezTo>
                    <a:pt x="14719" y="240008"/>
                    <a:pt x="0" y="204473"/>
                    <a:pt x="0" y="167422"/>
                  </a:cubicBezTo>
                  <a:lnTo>
                    <a:pt x="0" y="139704"/>
                  </a:lnTo>
                  <a:cubicBezTo>
                    <a:pt x="0" y="102652"/>
                    <a:pt x="14719" y="67118"/>
                    <a:pt x="40918" y="40918"/>
                  </a:cubicBezTo>
                  <a:cubicBezTo>
                    <a:pt x="67118" y="14719"/>
                    <a:pt x="102652" y="0"/>
                    <a:pt x="139704" y="0"/>
                  </a:cubicBez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080055" cy="354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12953" y="6276783"/>
            <a:ext cx="4100834" cy="1166117"/>
            <a:chOff x="0" y="0"/>
            <a:chExt cx="1080055" cy="3071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80055" cy="307125"/>
            </a:xfrm>
            <a:custGeom>
              <a:avLst/>
              <a:gdLst/>
              <a:ahLst/>
              <a:cxnLst/>
              <a:rect l="l" t="t" r="r" b="b"/>
              <a:pathLst>
                <a:path w="1080055" h="307125">
                  <a:moveTo>
                    <a:pt x="139704" y="0"/>
                  </a:moveTo>
                  <a:lnTo>
                    <a:pt x="940351" y="0"/>
                  </a:lnTo>
                  <a:cubicBezTo>
                    <a:pt x="1017507" y="0"/>
                    <a:pt x="1080055" y="62548"/>
                    <a:pt x="1080055" y="139704"/>
                  </a:cubicBezTo>
                  <a:lnTo>
                    <a:pt x="1080055" y="167422"/>
                  </a:lnTo>
                  <a:cubicBezTo>
                    <a:pt x="1080055" y="244578"/>
                    <a:pt x="1017507" y="307125"/>
                    <a:pt x="940351" y="307125"/>
                  </a:cubicBezTo>
                  <a:lnTo>
                    <a:pt x="139704" y="307125"/>
                  </a:lnTo>
                  <a:cubicBezTo>
                    <a:pt x="102652" y="307125"/>
                    <a:pt x="67118" y="292407"/>
                    <a:pt x="40918" y="266207"/>
                  </a:cubicBezTo>
                  <a:cubicBezTo>
                    <a:pt x="14719" y="240008"/>
                    <a:pt x="0" y="204473"/>
                    <a:pt x="0" y="167422"/>
                  </a:cubicBezTo>
                  <a:lnTo>
                    <a:pt x="0" y="139704"/>
                  </a:lnTo>
                  <a:cubicBezTo>
                    <a:pt x="0" y="102652"/>
                    <a:pt x="14719" y="67118"/>
                    <a:pt x="40918" y="40918"/>
                  </a:cubicBezTo>
                  <a:cubicBezTo>
                    <a:pt x="67118" y="14719"/>
                    <a:pt x="102652" y="0"/>
                    <a:pt x="139704" y="0"/>
                  </a:cubicBez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80055" cy="354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454233" y="4712832"/>
            <a:ext cx="1379534" cy="1316828"/>
          </a:xfrm>
          <a:custGeom>
            <a:avLst/>
            <a:gdLst/>
            <a:ahLst/>
            <a:cxnLst/>
            <a:rect l="l" t="t" r="r" b="b"/>
            <a:pathLst>
              <a:path w="1379534" h="1316828">
                <a:moveTo>
                  <a:pt x="0" y="0"/>
                </a:moveTo>
                <a:lnTo>
                  <a:pt x="1379534" y="0"/>
                </a:lnTo>
                <a:lnTo>
                  <a:pt x="1379534" y="1316828"/>
                </a:lnTo>
                <a:lnTo>
                  <a:pt x="0" y="131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981075"/>
            <a:ext cx="20955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01. 프로젝트 개요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26753" y="1952368"/>
            <a:ext cx="3346982" cy="1035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4"/>
              </a:lnSpc>
              <a:spcBef>
                <a:spcPct val="0"/>
              </a:spcBef>
            </a:pPr>
            <a:r>
              <a:rPr lang="en-US" sz="5996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Born2Eat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1533268"/>
            <a:ext cx="278130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프로젝트 소개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37288" y="6636897"/>
            <a:ext cx="357863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51515"/>
                </a:solidFill>
                <a:latin typeface="Inter Bold"/>
                <a:ea typeface="Inter Bold"/>
                <a:cs typeface="Inter Bold"/>
                <a:sym typeface="Inter Bold"/>
              </a:rPr>
              <a:t>TV 방영된 맛집 검색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33335" y="7714363"/>
            <a:ext cx="3986465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- 신뢰도 높은 맛집 탐색 경험 제공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75364" y="7714363"/>
            <a:ext cx="450703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- 음식 종류, 지역, 테마별 필터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- 원하는 조건에 맞는 맛집 빠르게 탐색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07793" y="7714363"/>
            <a:ext cx="380599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- 실제 방문자의 솔직한 평가 확인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- 사진, 별점 등 다양한 리뷰 지원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04627" y="6636897"/>
            <a:ext cx="367874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51515"/>
                </a:solidFill>
                <a:latin typeface="Inter Bold"/>
                <a:ea typeface="Inter Bold"/>
                <a:cs typeface="Inter Bold"/>
                <a:sym typeface="Inter Bold"/>
              </a:rPr>
              <a:t>카테고리별 검색 가능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15352" y="6636896"/>
            <a:ext cx="329603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51515"/>
                </a:solidFill>
                <a:latin typeface="Inter Bold"/>
                <a:ea typeface="Inter Bold"/>
                <a:cs typeface="Inter Bold"/>
                <a:sym typeface="Inter Bold"/>
              </a:rPr>
              <a:t>사용자의 리뷰 등록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945306" y="9634357"/>
            <a:ext cx="194937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97116" y="3049700"/>
            <a:ext cx="526628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 TV 방영된 맛집 검색 웹사이트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58458" y="4968498"/>
            <a:ext cx="2109808" cy="2315290"/>
          </a:xfrm>
          <a:custGeom>
            <a:avLst/>
            <a:gdLst/>
            <a:ahLst/>
            <a:cxnLst/>
            <a:rect l="l" t="t" r="r" b="b"/>
            <a:pathLst>
              <a:path w="2109808" h="2315290">
                <a:moveTo>
                  <a:pt x="0" y="0"/>
                </a:moveTo>
                <a:lnTo>
                  <a:pt x="2109807" y="0"/>
                </a:lnTo>
                <a:lnTo>
                  <a:pt x="2109807" y="2315290"/>
                </a:lnTo>
                <a:lnTo>
                  <a:pt x="0" y="2315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59176" y="4825332"/>
            <a:ext cx="2198371" cy="2601622"/>
          </a:xfrm>
          <a:custGeom>
            <a:avLst/>
            <a:gdLst/>
            <a:ahLst/>
            <a:cxnLst/>
            <a:rect l="l" t="t" r="r" b="b"/>
            <a:pathLst>
              <a:path w="2198371" h="2601622">
                <a:moveTo>
                  <a:pt x="0" y="0"/>
                </a:moveTo>
                <a:lnTo>
                  <a:pt x="2198371" y="0"/>
                </a:lnTo>
                <a:lnTo>
                  <a:pt x="2198371" y="2601622"/>
                </a:lnTo>
                <a:lnTo>
                  <a:pt x="0" y="260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81075"/>
            <a:ext cx="20955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01. 프로젝트 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45306" y="9634357"/>
            <a:ext cx="194937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21426" y="2419056"/>
            <a:ext cx="404514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왜 Born</a:t>
            </a:r>
            <a:r>
              <a:rPr lang="en-US" sz="5000" b="1">
                <a:solidFill>
                  <a:srgbClr val="00BF63"/>
                </a:solidFill>
                <a:latin typeface="Inter Medium"/>
                <a:ea typeface="Inter Medium"/>
                <a:cs typeface="Inter Medium"/>
                <a:sym typeface="Inter Medium"/>
              </a:rPr>
              <a:t>2</a:t>
            </a:r>
            <a:r>
              <a:rPr lang="en-US" sz="50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Eat 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09061" y="8413357"/>
            <a:ext cx="951127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20"/>
              </a:lnSpc>
              <a:spcBef>
                <a:spcPct val="0"/>
              </a:spcBef>
            </a:pPr>
            <a:r>
              <a:rPr lang="en-US" sz="3014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 이 두 즐거움을 모두 만족시키는 서비스를 만들겠습니다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533268"/>
            <a:ext cx="2857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프로젝트 소개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89798" y="3588025"/>
            <a:ext cx="554980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20"/>
              </a:lnSpc>
              <a:spcBef>
                <a:spcPct val="0"/>
              </a:spcBef>
            </a:pPr>
            <a:r>
              <a:rPr lang="en-US" sz="3014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Born</a:t>
            </a:r>
            <a:r>
              <a:rPr lang="en-US" sz="3014" b="1">
                <a:solidFill>
                  <a:srgbClr val="00BF63"/>
                </a:solidFill>
                <a:latin typeface="Inter Medium"/>
                <a:ea typeface="Inter Medium"/>
                <a:cs typeface="Inter Medium"/>
                <a:sym typeface="Inter Medium"/>
              </a:rPr>
              <a:t>2</a:t>
            </a:r>
            <a:r>
              <a:rPr lang="en-US" sz="3014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Eat의 </a:t>
            </a:r>
            <a:r>
              <a:rPr lang="en-US" sz="3014" b="1">
                <a:solidFill>
                  <a:srgbClr val="00BF63"/>
                </a:solidFill>
                <a:latin typeface="Inter Medium"/>
                <a:ea typeface="Inter Medium"/>
                <a:cs typeface="Inter Medium"/>
                <a:sym typeface="Inter Medium"/>
              </a:rPr>
              <a:t>2</a:t>
            </a:r>
            <a:r>
              <a:rPr lang="en-US" sz="3014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 = ‘두 가지 즐거움‘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37588" y="7550488"/>
            <a:ext cx="235154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맛을 찾는 즐거움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36234" y="7550488"/>
            <a:ext cx="1844254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rPr>
              <a:t>먹는 즐거움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1837" y="2433699"/>
            <a:ext cx="4797696" cy="2374860"/>
          </a:xfrm>
          <a:custGeom>
            <a:avLst/>
            <a:gdLst/>
            <a:ahLst/>
            <a:cxnLst/>
            <a:rect l="l" t="t" r="r" b="b"/>
            <a:pathLst>
              <a:path w="4797696" h="2374860">
                <a:moveTo>
                  <a:pt x="0" y="0"/>
                </a:moveTo>
                <a:lnTo>
                  <a:pt x="4797696" y="0"/>
                </a:lnTo>
                <a:lnTo>
                  <a:pt x="4797696" y="2374859"/>
                </a:lnTo>
                <a:lnTo>
                  <a:pt x="0" y="2374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4288" cap="sq">
            <a:solidFill>
              <a:srgbClr val="000000"/>
            </a:solidFill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1031837" y="8801626"/>
            <a:ext cx="4797696" cy="1198490"/>
            <a:chOff x="0" y="0"/>
            <a:chExt cx="1263591" cy="3156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3591" cy="315652"/>
            </a:xfrm>
            <a:custGeom>
              <a:avLst/>
              <a:gdLst/>
              <a:ahLst/>
              <a:cxnLst/>
              <a:rect l="l" t="t" r="r" b="b"/>
              <a:pathLst>
                <a:path w="1263591" h="315652">
                  <a:moveTo>
                    <a:pt x="0" y="0"/>
                  </a:moveTo>
                  <a:lnTo>
                    <a:pt x="1263591" y="0"/>
                  </a:lnTo>
                  <a:lnTo>
                    <a:pt x="1263591" y="315652"/>
                  </a:lnTo>
                  <a:lnTo>
                    <a:pt x="0" y="315652"/>
                  </a:ln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263591" cy="363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31837" y="4999058"/>
            <a:ext cx="4797696" cy="3610266"/>
          </a:xfrm>
          <a:custGeom>
            <a:avLst/>
            <a:gdLst/>
            <a:ahLst/>
            <a:cxnLst/>
            <a:rect l="l" t="t" r="r" b="b"/>
            <a:pathLst>
              <a:path w="4797696" h="3610266">
                <a:moveTo>
                  <a:pt x="0" y="0"/>
                </a:moveTo>
                <a:lnTo>
                  <a:pt x="4797696" y="0"/>
                </a:lnTo>
                <a:lnTo>
                  <a:pt x="4797696" y="3610267"/>
                </a:lnTo>
                <a:lnTo>
                  <a:pt x="0" y="36102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4288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5915315" y="2433699"/>
            <a:ext cx="11481811" cy="6175626"/>
          </a:xfrm>
          <a:custGeom>
            <a:avLst/>
            <a:gdLst/>
            <a:ahLst/>
            <a:cxnLst/>
            <a:rect l="l" t="t" r="r" b="b"/>
            <a:pathLst>
              <a:path w="11481811" h="6175626">
                <a:moveTo>
                  <a:pt x="0" y="0"/>
                </a:moveTo>
                <a:lnTo>
                  <a:pt x="11481810" y="0"/>
                </a:lnTo>
                <a:lnTo>
                  <a:pt x="11481810" y="6175626"/>
                </a:lnTo>
                <a:lnTo>
                  <a:pt x="0" y="6175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84" r="-7374"/>
            </a:stretch>
          </a:blipFill>
          <a:ln w="14288" cap="sq">
            <a:solidFill>
              <a:srgbClr val="000000"/>
            </a:solidFill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8953516" y="8801626"/>
            <a:ext cx="5405408" cy="1198490"/>
            <a:chOff x="0" y="0"/>
            <a:chExt cx="1423646" cy="3156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23647" cy="315652"/>
            </a:xfrm>
            <a:custGeom>
              <a:avLst/>
              <a:gdLst/>
              <a:ahLst/>
              <a:cxnLst/>
              <a:rect l="l" t="t" r="r" b="b"/>
              <a:pathLst>
                <a:path w="1423647" h="315652">
                  <a:moveTo>
                    <a:pt x="0" y="0"/>
                  </a:moveTo>
                  <a:lnTo>
                    <a:pt x="1423647" y="0"/>
                  </a:lnTo>
                  <a:lnTo>
                    <a:pt x="1423647" y="315652"/>
                  </a:lnTo>
                  <a:lnTo>
                    <a:pt x="0" y="315652"/>
                  </a:ln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423646" cy="363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20955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01. 프로젝트 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45306" y="9634357"/>
            <a:ext cx="194937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533268"/>
            <a:ext cx="552450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시장조사 데이터 &amp; 벤치마킹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83555" y="8909050"/>
            <a:ext cx="1912245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151515"/>
                </a:solidFill>
                <a:latin typeface="Inter Bold"/>
                <a:ea typeface="Inter Bold"/>
                <a:cs typeface="Inter Bold"/>
                <a:sym typeface="Inter Bold"/>
              </a:rPr>
              <a:t>블루리본 서베이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72144" y="8909050"/>
            <a:ext cx="1348456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151515"/>
                </a:solidFill>
                <a:latin typeface="Inter Bold"/>
                <a:ea typeface="Inter Bold"/>
                <a:cs typeface="Inter Bold"/>
                <a:sym typeface="Inter Bold"/>
              </a:rPr>
              <a:t>다이닝코드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11894" y="9307649"/>
            <a:ext cx="3345906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1">
                <a:solidFill>
                  <a:srgbClr val="151515"/>
                </a:solidFill>
                <a:latin typeface="Inter Bold"/>
                <a:ea typeface="Inter Bold"/>
                <a:cs typeface="Inter Bold"/>
                <a:sym typeface="Inter Bold"/>
              </a:rPr>
              <a:t>블루리본 등록된 맛집 검색 사이트이다.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151515"/>
                </a:solidFill>
                <a:latin typeface="Inter Bold"/>
                <a:ea typeface="Inter Bold"/>
                <a:cs typeface="Inter Bold"/>
                <a:sym typeface="Inter Bold"/>
              </a:rPr>
              <a:t>그러나 블루리본 맛집만 등록되어 있다.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04847" y="9307649"/>
            <a:ext cx="4768353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1">
                <a:solidFill>
                  <a:srgbClr val="151515"/>
                </a:solidFill>
                <a:latin typeface="Inter Bold"/>
                <a:ea typeface="Inter Bold"/>
                <a:cs typeface="Inter Bold"/>
                <a:sym typeface="Inter Bold"/>
              </a:rPr>
              <a:t>위치 기반 맛집 추천이 가능한 지역별 맛집 추천 웹사이트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151515"/>
                </a:solidFill>
                <a:latin typeface="Inter Bold"/>
                <a:ea typeface="Inter Bold"/>
                <a:cs typeface="Inter Bold"/>
                <a:sym typeface="Inter Bold"/>
              </a:rPr>
              <a:t>단점 : 지도가 없어 위치를 시각적으로 확인할 수 없음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92886" y="2323214"/>
            <a:ext cx="14302229" cy="7216522"/>
          </a:xfrm>
          <a:custGeom>
            <a:avLst/>
            <a:gdLst/>
            <a:ahLst/>
            <a:cxnLst/>
            <a:rect l="l" t="t" r="r" b="b"/>
            <a:pathLst>
              <a:path w="14302229" h="7216522">
                <a:moveTo>
                  <a:pt x="0" y="0"/>
                </a:moveTo>
                <a:lnTo>
                  <a:pt x="14302228" y="0"/>
                </a:lnTo>
                <a:lnTo>
                  <a:pt x="14302228" y="7216522"/>
                </a:lnTo>
                <a:lnTo>
                  <a:pt x="0" y="7216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29" t="-6079" r="-2429" b="-536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81075"/>
            <a:ext cx="20955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01. 프로젝트 개요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945306" y="9634357"/>
            <a:ext cx="194937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533268"/>
            <a:ext cx="361950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프로젝트 타임라인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75220" y="3297462"/>
            <a:ext cx="4205226" cy="1175956"/>
            <a:chOff x="0" y="0"/>
            <a:chExt cx="5606968" cy="1567941"/>
          </a:xfrm>
        </p:grpSpPr>
        <p:sp>
          <p:nvSpPr>
            <p:cNvPr id="4" name="Freeform 4"/>
            <p:cNvSpPr/>
            <p:nvPr/>
          </p:nvSpPr>
          <p:spPr>
            <a:xfrm>
              <a:off x="4014749" y="190671"/>
              <a:ext cx="1592219" cy="1377269"/>
            </a:xfrm>
            <a:custGeom>
              <a:avLst/>
              <a:gdLst/>
              <a:ahLst/>
              <a:cxnLst/>
              <a:rect l="l" t="t" r="r" b="b"/>
              <a:pathLst>
                <a:path w="1592219" h="1377269">
                  <a:moveTo>
                    <a:pt x="0" y="0"/>
                  </a:moveTo>
                  <a:lnTo>
                    <a:pt x="1592219" y="0"/>
                  </a:lnTo>
                  <a:lnTo>
                    <a:pt x="1592219" y="1377270"/>
                  </a:lnTo>
                  <a:lnTo>
                    <a:pt x="0" y="1377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283467" y="98544"/>
              <a:ext cx="1575616" cy="1465323"/>
            </a:xfrm>
            <a:custGeom>
              <a:avLst/>
              <a:gdLst/>
              <a:ahLst/>
              <a:cxnLst/>
              <a:rect l="l" t="t" r="r" b="b"/>
              <a:pathLst>
                <a:path w="1575616" h="1465323">
                  <a:moveTo>
                    <a:pt x="0" y="0"/>
                  </a:moveTo>
                  <a:lnTo>
                    <a:pt x="1575616" y="0"/>
                  </a:lnTo>
                  <a:lnTo>
                    <a:pt x="1575616" y="1465323"/>
                  </a:lnTo>
                  <a:lnTo>
                    <a:pt x="0" y="1465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265005"/>
              <a:ext cx="1387948" cy="1302936"/>
            </a:xfrm>
            <a:custGeom>
              <a:avLst/>
              <a:gdLst/>
              <a:ahLst/>
              <a:cxnLst/>
              <a:rect l="l" t="t" r="r" b="b"/>
              <a:pathLst>
                <a:path w="1387948" h="1302936">
                  <a:moveTo>
                    <a:pt x="0" y="0"/>
                  </a:moveTo>
                  <a:lnTo>
                    <a:pt x="1387948" y="0"/>
                  </a:lnTo>
                  <a:lnTo>
                    <a:pt x="1387948" y="1302936"/>
                  </a:lnTo>
                  <a:lnTo>
                    <a:pt x="0" y="1302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670648" y="0"/>
              <a:ext cx="1667283" cy="1567941"/>
            </a:xfrm>
            <a:custGeom>
              <a:avLst/>
              <a:gdLst/>
              <a:ahLst/>
              <a:cxnLst/>
              <a:rect l="l" t="t" r="r" b="b"/>
              <a:pathLst>
                <a:path w="1667283" h="1567941">
                  <a:moveTo>
                    <a:pt x="0" y="0"/>
                  </a:moveTo>
                  <a:lnTo>
                    <a:pt x="1667283" y="0"/>
                  </a:lnTo>
                  <a:lnTo>
                    <a:pt x="1667283" y="1567941"/>
                  </a:lnTo>
                  <a:lnTo>
                    <a:pt x="0" y="1567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5945306" y="9634357"/>
            <a:ext cx="1949375" cy="34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8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9607463" y="4863227"/>
            <a:ext cx="5405408" cy="3118873"/>
            <a:chOff x="0" y="0"/>
            <a:chExt cx="1423646" cy="8214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23647" cy="821432"/>
            </a:xfrm>
            <a:custGeom>
              <a:avLst/>
              <a:gdLst/>
              <a:ahLst/>
              <a:cxnLst/>
              <a:rect l="l" t="t" r="r" b="b"/>
              <a:pathLst>
                <a:path w="1423647" h="821432">
                  <a:moveTo>
                    <a:pt x="0" y="0"/>
                  </a:moveTo>
                  <a:lnTo>
                    <a:pt x="1423647" y="0"/>
                  </a:lnTo>
                  <a:lnTo>
                    <a:pt x="1423647" y="821432"/>
                  </a:lnTo>
                  <a:lnTo>
                    <a:pt x="0" y="8214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423646" cy="869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검증된 맛집 정보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지도 기반 탐색 가능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리뷰/사진 신뢰성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테마별 맞춤 추천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직관적인 UI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275129" y="4753807"/>
            <a:ext cx="5405408" cy="3228292"/>
            <a:chOff x="0" y="0"/>
            <a:chExt cx="1423646" cy="85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23647" cy="850250"/>
            </a:xfrm>
            <a:custGeom>
              <a:avLst/>
              <a:gdLst/>
              <a:ahLst/>
              <a:cxnLst/>
              <a:rect l="l" t="t" r="r" b="b"/>
              <a:pathLst>
                <a:path w="1423647" h="850250">
                  <a:moveTo>
                    <a:pt x="0" y="0"/>
                  </a:moveTo>
                  <a:lnTo>
                    <a:pt x="1423647" y="0"/>
                  </a:lnTo>
                  <a:lnTo>
                    <a:pt x="1423647" y="850250"/>
                  </a:lnTo>
                  <a:lnTo>
                    <a:pt x="0" y="850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423646" cy="897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방송 검증 맛집 선호층</a:t>
              </a:r>
            </a:p>
            <a:p>
              <a:pPr algn="ctr">
                <a:lnSpc>
                  <a:spcPts val="3499"/>
                </a:lnSpc>
              </a:pPr>
              <a:endParaRPr lang="en-US" sz="2499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지도·리뷰 활용 외식 탐색자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533268"/>
            <a:ext cx="4849506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사용자 정의 및 타깃 분석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81075"/>
            <a:ext cx="20193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02. 서비스 분석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275129" y="4346838"/>
            <a:ext cx="5405412" cy="1032774"/>
            <a:chOff x="0" y="-33338"/>
            <a:chExt cx="1423647" cy="27200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23647" cy="205331"/>
            </a:xfrm>
            <a:custGeom>
              <a:avLst/>
              <a:gdLst/>
              <a:ahLst/>
              <a:cxnLst/>
              <a:rect l="l" t="t" r="r" b="b"/>
              <a:pathLst>
                <a:path w="1423647" h="205331">
                  <a:moveTo>
                    <a:pt x="0" y="0"/>
                  </a:moveTo>
                  <a:lnTo>
                    <a:pt x="1423647" y="0"/>
                  </a:lnTo>
                  <a:lnTo>
                    <a:pt x="1423647" y="205331"/>
                  </a:lnTo>
                  <a:lnTo>
                    <a:pt x="0" y="205331"/>
                  </a:ln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3338"/>
              <a:ext cx="1423646" cy="272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b="1">
                  <a:solidFill>
                    <a:srgbClr val="15151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핵심 타깃 사용자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607459" y="4346838"/>
            <a:ext cx="5405416" cy="1032774"/>
            <a:chOff x="-1" y="-33338"/>
            <a:chExt cx="1423648" cy="2720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23647" cy="205331"/>
            </a:xfrm>
            <a:custGeom>
              <a:avLst/>
              <a:gdLst/>
              <a:ahLst/>
              <a:cxnLst/>
              <a:rect l="l" t="t" r="r" b="b"/>
              <a:pathLst>
                <a:path w="1423647" h="205331">
                  <a:moveTo>
                    <a:pt x="0" y="0"/>
                  </a:moveTo>
                  <a:lnTo>
                    <a:pt x="1423647" y="0"/>
                  </a:lnTo>
                  <a:lnTo>
                    <a:pt x="1423647" y="205331"/>
                  </a:lnTo>
                  <a:lnTo>
                    <a:pt x="0" y="205331"/>
                  </a:ln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-1" y="-33338"/>
              <a:ext cx="1423646" cy="272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b="1">
                  <a:solidFill>
                    <a:srgbClr val="15151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사용자 주요 니즈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945306" y="9634357"/>
            <a:ext cx="1949375" cy="34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mtClean="0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9</a:t>
            </a:r>
            <a:endParaRPr lang="en-US" sz="2100" b="1">
              <a:solidFill>
                <a:srgbClr val="15151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533268"/>
            <a:ext cx="278130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1515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요구사항 정의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81075"/>
            <a:ext cx="18669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151515"/>
                </a:solidFill>
                <a:latin typeface="Inter Medium"/>
                <a:ea typeface="Inter Medium"/>
                <a:cs typeface="Inter Medium"/>
                <a:sym typeface="Inter Medium"/>
              </a:rPr>
              <a:t>02. 서비스 분석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90771" y="2168002"/>
            <a:ext cx="5405412" cy="927761"/>
            <a:chOff x="0" y="-23813"/>
            <a:chExt cx="1423647" cy="2443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23647" cy="196724"/>
            </a:xfrm>
            <a:custGeom>
              <a:avLst/>
              <a:gdLst/>
              <a:ahLst/>
              <a:cxnLst/>
              <a:rect l="l" t="t" r="r" b="b"/>
              <a:pathLst>
                <a:path w="1423647" h="196724">
                  <a:moveTo>
                    <a:pt x="0" y="0"/>
                  </a:moveTo>
                  <a:lnTo>
                    <a:pt x="1423647" y="0"/>
                  </a:lnTo>
                  <a:lnTo>
                    <a:pt x="1423647" y="196724"/>
                  </a:lnTo>
                  <a:lnTo>
                    <a:pt x="0" y="196724"/>
                  </a:ln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3813"/>
              <a:ext cx="1423646" cy="244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15151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기능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56241" y="2183801"/>
            <a:ext cx="5405412" cy="960443"/>
            <a:chOff x="0" y="-19652"/>
            <a:chExt cx="1423647" cy="2529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23647" cy="205331"/>
            </a:xfrm>
            <a:custGeom>
              <a:avLst/>
              <a:gdLst/>
              <a:ahLst/>
              <a:cxnLst/>
              <a:rect l="l" t="t" r="r" b="b"/>
              <a:pathLst>
                <a:path w="1423647" h="205331">
                  <a:moveTo>
                    <a:pt x="0" y="0"/>
                  </a:moveTo>
                  <a:lnTo>
                    <a:pt x="1423647" y="0"/>
                  </a:lnTo>
                  <a:lnTo>
                    <a:pt x="1423647" y="205331"/>
                  </a:lnTo>
                  <a:lnTo>
                    <a:pt x="0" y="205331"/>
                  </a:ln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652"/>
              <a:ext cx="1423646" cy="252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15151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비기능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490771" y="3038034"/>
            <a:ext cx="5405408" cy="6962082"/>
            <a:chOff x="0" y="0"/>
            <a:chExt cx="1423646" cy="18336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23647" cy="1833635"/>
            </a:xfrm>
            <a:custGeom>
              <a:avLst/>
              <a:gdLst/>
              <a:ahLst/>
              <a:cxnLst/>
              <a:rect l="l" t="t" r="r" b="b"/>
              <a:pathLst>
                <a:path w="1423647" h="1833635">
                  <a:moveTo>
                    <a:pt x="0" y="0"/>
                  </a:moveTo>
                  <a:lnTo>
                    <a:pt x="1423647" y="0"/>
                  </a:lnTo>
                  <a:lnTo>
                    <a:pt x="1423647" y="1833635"/>
                  </a:lnTo>
                  <a:lnTo>
                    <a:pt x="0" y="18336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23646" cy="1871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  검색 기능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키워드(방송명/식당명/지역명 등) 기반 맛집 검색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검색 결과를 지도 + 리스트로 동시에 표시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지도에서 식당 위치 및 간단 정보 확인 가능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  필터링 기능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음식 종류(한식/중식/양식/일식 등) 필터 제공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상황별 태그(데이트/노키즈존/가족식사 등) 필터 제공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필터 복수 선택 가능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필터 변경 시 지도, 리스트 즉시 반영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  맛집 목록, 정렬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조건에 맞는 맛집 리스트 자동 업데이트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맛집 대표 이미지, 간단 설명 제공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거리순/평점순 등 리스트 정렬 기능 제공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  상세 페이지 기능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식당 기본 정보(이름, 메뉴, 주소, 연락처) 제공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사진 갤러리, 리뷰 목록, 방송 출연 정보 표시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  리뷰 기능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로그인 사용자 리뷰 작성/수정/삭제 가능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사진 포함 리뷰 업로드 지원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  사용자 계정 기능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회원가입, 로그인, 로그아웃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사용자 리뷰 관리(내가 쓴 리뷰 확인)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  기타 기능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반응형 레이아웃(모바일/웹 모두 지원)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56241" y="3038034"/>
            <a:ext cx="5405408" cy="6962082"/>
            <a:chOff x="0" y="0"/>
            <a:chExt cx="1423646" cy="18336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23647" cy="1833635"/>
            </a:xfrm>
            <a:custGeom>
              <a:avLst/>
              <a:gdLst/>
              <a:ahLst/>
              <a:cxnLst/>
              <a:rect l="l" t="t" r="r" b="b"/>
              <a:pathLst>
                <a:path w="1423647" h="1833635">
                  <a:moveTo>
                    <a:pt x="0" y="0"/>
                  </a:moveTo>
                  <a:lnTo>
                    <a:pt x="1423647" y="0"/>
                  </a:lnTo>
                  <a:lnTo>
                    <a:pt x="1423647" y="1833635"/>
                  </a:lnTo>
                  <a:lnTo>
                    <a:pt x="0" y="18336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423646" cy="1871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  성능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검색, 필터 결과는 최대 2초 내 표시</a:t>
              </a:r>
            </a:p>
            <a:p>
              <a:pPr algn="l">
                <a:lnSpc>
                  <a:spcPts val="2100"/>
                </a:lnSpc>
              </a:pPr>
              <a:endParaRPr lang="en-US" sz="15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  보안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사용자 정보는 안전하게 암호화하여 저장</a:t>
              </a:r>
            </a:p>
            <a:p>
              <a:pPr algn="l">
                <a:lnSpc>
                  <a:spcPts val="2100"/>
                </a:lnSpc>
              </a:pPr>
              <a:endParaRPr lang="en-US" sz="15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  가용성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서비스는 99.9% 이상 안정적으로 운영</a:t>
              </a:r>
            </a:p>
            <a:p>
              <a:pPr algn="l">
                <a:lnSpc>
                  <a:spcPts val="2100"/>
                </a:lnSpc>
              </a:pPr>
              <a:endParaRPr lang="en-US" sz="15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  사용성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누구나 쉽게 사용할 수 있는 직관적 UI 제공</a:t>
              </a:r>
            </a:p>
            <a:p>
              <a:pPr algn="l">
                <a:lnSpc>
                  <a:spcPts val="2100"/>
                </a:lnSpc>
              </a:pPr>
              <a:endParaRPr lang="en-US" sz="15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  확장성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새로운 방송/카테고리 데이터 추가가 용이한 구조</a:t>
              </a:r>
            </a:p>
            <a:p>
              <a:pPr algn="l">
                <a:lnSpc>
                  <a:spcPts val="2100"/>
                </a:lnSpc>
              </a:pPr>
              <a:endParaRPr lang="en-US" sz="15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  반응형</a:t>
              </a:r>
            </a:p>
            <a:p>
              <a:pPr marL="647700" lvl="2" indent="-215900" algn="l">
                <a:lnSpc>
                  <a:spcPts val="2100"/>
                </a:lnSpc>
                <a:buFont typeface="Arial"/>
                <a:buChar char="⚬"/>
              </a:pPr>
              <a:r>
                <a:rPr lang="en-US" sz="1500">
                  <a:solidFill>
                    <a:srgbClr val="151515"/>
                  </a:solidFill>
                  <a:latin typeface="Inter"/>
                  <a:ea typeface="Inter"/>
                  <a:cs typeface="Inter"/>
                  <a:sym typeface="Inter"/>
                </a:rPr>
                <a:t>모바일, 웹 환경 모두에서 자연스러운 사용성 제공</a:t>
              </a:r>
            </a:p>
            <a:p>
              <a:pPr algn="l">
                <a:lnSpc>
                  <a:spcPts val="2100"/>
                </a:lnSpc>
              </a:pPr>
              <a:endParaRPr lang="en-US" sz="15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l">
                <a:lnSpc>
                  <a:spcPts val="2100"/>
                </a:lnSpc>
              </a:pPr>
              <a:endParaRPr lang="en-US" sz="15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l">
                <a:lnSpc>
                  <a:spcPts val="2100"/>
                </a:lnSpc>
              </a:pPr>
              <a:endParaRPr lang="en-US" sz="15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l">
                <a:lnSpc>
                  <a:spcPts val="2100"/>
                </a:lnSpc>
              </a:pPr>
              <a:endParaRPr lang="en-US" sz="15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l">
                <a:lnSpc>
                  <a:spcPts val="2100"/>
                </a:lnSpc>
              </a:pPr>
              <a:endParaRPr lang="en-US" sz="15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l">
                <a:lnSpc>
                  <a:spcPts val="2100"/>
                </a:lnSpc>
              </a:pPr>
              <a:endParaRPr lang="en-US" sz="15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l">
                <a:lnSpc>
                  <a:spcPts val="2100"/>
                </a:lnSpc>
              </a:pPr>
              <a:endParaRPr lang="en-US" sz="1500">
                <a:solidFill>
                  <a:srgbClr val="15151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1957</Words>
  <Application>Microsoft Office PowerPoint</Application>
  <PresentationFormat>사용자 지정</PresentationFormat>
  <Paragraphs>454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210 디딤고딕 Bold</vt:lpstr>
      <vt:lpstr>Calibri</vt:lpstr>
      <vt:lpstr>Inter Bold</vt:lpstr>
      <vt:lpstr>Inter</vt:lpstr>
      <vt:lpstr>Open Sans Bold</vt:lpstr>
      <vt:lpstr>Inter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BornToEat_분석</dc:title>
  <cp:lastModifiedBy>PC05-13</cp:lastModifiedBy>
  <cp:revision>8</cp:revision>
  <dcterms:created xsi:type="dcterms:W3CDTF">2006-08-16T00:00:00Z</dcterms:created>
  <dcterms:modified xsi:type="dcterms:W3CDTF">2025-12-19T08:08:03Z</dcterms:modified>
  <dc:identifier>DAG6mB6cddg</dc:identifier>
</cp:coreProperties>
</file>